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3"/>
  </p:notesMasterIdLst>
  <p:handoutMasterIdLst>
    <p:handoutMasterId r:id="rId14"/>
  </p:handoutMasterIdLst>
  <p:sldIdLst>
    <p:sldId id="580" r:id="rId2"/>
    <p:sldId id="626" r:id="rId3"/>
    <p:sldId id="627" r:id="rId4"/>
    <p:sldId id="628" r:id="rId5"/>
    <p:sldId id="629" r:id="rId6"/>
    <p:sldId id="630" r:id="rId7"/>
    <p:sldId id="619" r:id="rId8"/>
    <p:sldId id="631" r:id="rId9"/>
    <p:sldId id="632" r:id="rId10"/>
    <p:sldId id="624" r:id="rId11"/>
    <p:sldId id="620" r:id="rId12"/>
  </p:sldIdLst>
  <p:sldSz cx="9145588" cy="6859588"/>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2881"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FF"/>
    <a:srgbClr val="2A14AC"/>
    <a:srgbClr val="FF6400"/>
    <a:srgbClr val="F32C17"/>
    <a:srgbClr val="FF8C00"/>
    <a:srgbClr val="F2F2EF"/>
    <a:srgbClr val="FF7300"/>
    <a:srgbClr val="FF7D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主题样式 1 - 强调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44" autoAdjust="0"/>
    <p:restoredTop sz="92613" autoAdjust="0"/>
  </p:normalViewPr>
  <p:slideViewPr>
    <p:cSldViewPr>
      <p:cViewPr varScale="1">
        <p:scale>
          <a:sx n="69" d="100"/>
          <a:sy n="69" d="100"/>
        </p:scale>
        <p:origin x="1476" y="60"/>
      </p:cViewPr>
      <p:guideLst>
        <p:guide orient="horz" pos="2161"/>
        <p:guide pos="2881"/>
      </p:guideLst>
    </p:cSldViewPr>
  </p:slideViewPr>
  <p:notesTextViewPr>
    <p:cViewPr>
      <p:scale>
        <a:sx n="3" d="2"/>
        <a:sy n="3" d="2"/>
      </p:scale>
      <p:origin x="0" y="0"/>
    </p:cViewPr>
  </p:notesTextViewPr>
  <p:notesViewPr>
    <p:cSldViewPr>
      <p:cViewPr varScale="1">
        <p:scale>
          <a:sx n="68" d="100"/>
          <a:sy n="68" d="100"/>
        </p:scale>
        <p:origin x="-2856"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804D162-57BC-4E29-9736-913BA1FCDDA8}" type="datetimeFigureOut">
              <a:rPr lang="zh-CN" altLang="en-US" smtClean="0"/>
              <a:t>2018/4/15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66F9F9-0725-47BB-8496-C76B36F18F1E}" type="slidenum">
              <a:rPr lang="zh-CN" altLang="en-US" smtClean="0"/>
              <a:t>‹#›</a:t>
            </a:fld>
            <a:endParaRPr lang="zh-CN" altLang="en-US"/>
          </a:p>
        </p:txBody>
      </p:sp>
    </p:spTree>
    <p:extLst>
      <p:ext uri="{BB962C8B-B14F-4D97-AF65-F5344CB8AC3E}">
        <p14:creationId xmlns:p14="http://schemas.microsoft.com/office/powerpoint/2010/main" val="7933527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C4BEC7-FC76-4F2F-9FEA-00C920E52EEC}" type="datetimeFigureOut">
              <a:rPr lang="en-US" smtClean="0"/>
              <a:t>4/15/2018</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C795B5-CF55-4C73-B00C-FE3F163FAE11}" type="slidenum">
              <a:rPr lang="en-US" smtClean="0"/>
              <a:t>‹#›</a:t>
            </a:fld>
            <a:endParaRPr lang="en-US"/>
          </a:p>
        </p:txBody>
      </p:sp>
    </p:spTree>
    <p:extLst>
      <p:ext uri="{BB962C8B-B14F-4D97-AF65-F5344CB8AC3E}">
        <p14:creationId xmlns:p14="http://schemas.microsoft.com/office/powerpoint/2010/main" val="2802998964"/>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3C795B5-CF55-4C73-B00C-FE3F163FAE11}" type="slidenum">
              <a:rPr lang="en-US" smtClean="0"/>
              <a:t>4</a:t>
            </a:fld>
            <a:endParaRPr lang="en-US"/>
          </a:p>
        </p:txBody>
      </p:sp>
    </p:spTree>
    <p:extLst>
      <p:ext uri="{BB962C8B-B14F-4D97-AF65-F5344CB8AC3E}">
        <p14:creationId xmlns:p14="http://schemas.microsoft.com/office/powerpoint/2010/main" val="2332170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100" dirty="0" smtClean="0"/>
              <a:t>郡与县在春秋战国时期就已经出现，秦统一六国后把郡县制推广到全国</a:t>
            </a:r>
            <a:endParaRPr lang="zh-CN" altLang="en-US" sz="1100" dirty="0"/>
          </a:p>
        </p:txBody>
      </p:sp>
      <p:sp>
        <p:nvSpPr>
          <p:cNvPr id="4" name="灯片编号占位符 3"/>
          <p:cNvSpPr>
            <a:spLocks noGrp="1"/>
          </p:cNvSpPr>
          <p:nvPr>
            <p:ph type="sldNum" sz="quarter" idx="10"/>
          </p:nvPr>
        </p:nvSpPr>
        <p:spPr/>
        <p:txBody>
          <a:bodyPr/>
          <a:lstStyle/>
          <a:p>
            <a:fld id="{23C795B5-CF55-4C73-B00C-FE3F163FAE11}" type="slidenum">
              <a:rPr lang="en-US" smtClean="0"/>
              <a:t>7</a:t>
            </a:fld>
            <a:endParaRPr lang="en-US"/>
          </a:p>
        </p:txBody>
      </p:sp>
    </p:spTree>
    <p:extLst>
      <p:ext uri="{BB962C8B-B14F-4D97-AF65-F5344CB8AC3E}">
        <p14:creationId xmlns:p14="http://schemas.microsoft.com/office/powerpoint/2010/main" val="1577943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标题幻灯片">
    <p:bg>
      <p:bgPr>
        <a:solidFill>
          <a:srgbClr val="F3EFE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359268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4784580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自定义版式">
    <p:spTree>
      <p:nvGrpSpPr>
        <p:cNvPr id="1" name=""/>
        <p:cNvGrpSpPr/>
        <p:nvPr/>
      </p:nvGrpSpPr>
      <p:grpSpPr>
        <a:xfrm>
          <a:off x="0" y="0"/>
          <a:ext cx="0" cy="0"/>
          <a:chOff x="0" y="0"/>
          <a:chExt cx="0" cy="0"/>
        </a:xfrm>
      </p:grpSpPr>
      <p:pic>
        <p:nvPicPr>
          <p:cNvPr id="3" name="Picture 6" descr="D:\Teliss_Tong\Copy\定期备份\工作备份\！PPT图片及版面资源\06-PPT精选插图\10-综合\脚印.jpg"/>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a:stretch/>
        </p:blipFill>
        <p:spPr bwMode="auto">
          <a:xfrm>
            <a:off x="1" y="1"/>
            <a:ext cx="4715750" cy="6861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28834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2_标题幻灯片">
    <p:spTree>
      <p:nvGrpSpPr>
        <p:cNvPr id="1" name=""/>
        <p:cNvGrpSpPr/>
        <p:nvPr/>
      </p:nvGrpSpPr>
      <p:grpSpPr>
        <a:xfrm>
          <a:off x="0" y="0"/>
          <a:ext cx="0" cy="0"/>
          <a:chOff x="0" y="0"/>
          <a:chExt cx="0" cy="0"/>
        </a:xfrm>
      </p:grpSpPr>
      <p:sp>
        <p:nvSpPr>
          <p:cNvPr id="4" name="矩形 3"/>
          <p:cNvSpPr/>
          <p:nvPr userDrawn="1"/>
        </p:nvSpPr>
        <p:spPr>
          <a:xfrm>
            <a:off x="-3726" y="2382704"/>
            <a:ext cx="9149316" cy="20615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68595" tIns="34297" rIns="68595" bIns="34297" rtlCol="0" anchor="ctr"/>
          <a:lstStyle/>
          <a:p>
            <a:endParaRPr lang="zh-CN" altLang="en-US" sz="3301" dirty="0"/>
          </a:p>
        </p:txBody>
      </p:sp>
    </p:spTree>
    <p:extLst>
      <p:ext uri="{BB962C8B-B14F-4D97-AF65-F5344CB8AC3E}">
        <p14:creationId xmlns:p14="http://schemas.microsoft.com/office/powerpoint/2010/main" val="37386825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0432982"/>
      </p:ext>
    </p:extLst>
  </p:cSld>
  <p:clrMap bg1="lt1" tx1="dk1" bg2="lt2" tx2="dk2" accent1="accent1" accent2="accent2" accent3="accent3" accent4="accent4" accent5="accent5" accent6="accent6" hlink="hlink" folHlink="folHlink"/>
  <p:sldLayoutIdLst>
    <p:sldLayoutId id="2147483664" r:id="rId1"/>
    <p:sldLayoutId id="2147483655" r:id="rId2"/>
    <p:sldLayoutId id="2147483660" r:id="rId3"/>
    <p:sldLayoutId id="2147483663" r:id="rId4"/>
  </p:sldLayoutIdLst>
  <p:timing>
    <p:tnLst>
      <p:par>
        <p:cTn id="1" dur="indefinite" restart="never" nodeType="tmRoot"/>
      </p:par>
    </p:tnLst>
  </p:timing>
  <p:txStyles>
    <p:titleStyle>
      <a:lvl1pPr algn="ctr" defTabSz="914621" rtl="0" eaLnBrk="1" latinLnBrk="0" hangingPunct="1">
        <a:spcBef>
          <a:spcPct val="0"/>
        </a:spcBef>
        <a:buNone/>
        <a:defRPr sz="4426" kern="1200">
          <a:solidFill>
            <a:schemeClr val="tx1"/>
          </a:solidFill>
          <a:latin typeface="+mj-lt"/>
          <a:ea typeface="+mj-ea"/>
          <a:cs typeface="+mj-cs"/>
        </a:defRPr>
      </a:lvl1pPr>
    </p:titleStyle>
    <p:bodyStyle>
      <a:lvl1pPr marL="342983" indent="-342983" algn="l" defTabSz="914621" rtl="0" eaLnBrk="1" latinLnBrk="0" hangingPunct="1">
        <a:spcBef>
          <a:spcPct val="20000"/>
        </a:spcBef>
        <a:buFont typeface="Arial" pitchFamily="34" charset="0"/>
        <a:buChar char="•"/>
        <a:defRPr sz="3226" kern="1200">
          <a:solidFill>
            <a:schemeClr val="tx1"/>
          </a:solidFill>
          <a:latin typeface="+mn-lt"/>
          <a:ea typeface="+mn-ea"/>
          <a:cs typeface="+mn-cs"/>
        </a:defRPr>
      </a:lvl1pPr>
      <a:lvl2pPr marL="743129" indent="-285819" algn="l" defTabSz="914621" rtl="0" eaLnBrk="1" latinLnBrk="0" hangingPunct="1">
        <a:spcBef>
          <a:spcPct val="20000"/>
        </a:spcBef>
        <a:buFont typeface="Arial" pitchFamily="34" charset="0"/>
        <a:buChar char="–"/>
        <a:defRPr sz="2776" kern="1200">
          <a:solidFill>
            <a:schemeClr val="tx1"/>
          </a:solidFill>
          <a:latin typeface="+mn-lt"/>
          <a:ea typeface="+mn-ea"/>
          <a:cs typeface="+mn-cs"/>
        </a:defRPr>
      </a:lvl2pPr>
      <a:lvl3pPr marL="1143276" indent="-228655" algn="l" defTabSz="914621" rtl="0" eaLnBrk="1" latinLnBrk="0" hangingPunct="1">
        <a:spcBef>
          <a:spcPct val="20000"/>
        </a:spcBef>
        <a:buFont typeface="Arial" pitchFamily="34" charset="0"/>
        <a:buChar char="•"/>
        <a:defRPr sz="2401" kern="1200">
          <a:solidFill>
            <a:schemeClr val="tx1"/>
          </a:solidFill>
          <a:latin typeface="+mn-lt"/>
          <a:ea typeface="+mn-ea"/>
          <a:cs typeface="+mn-cs"/>
        </a:defRPr>
      </a:lvl3pPr>
      <a:lvl4pPr marL="1600587" indent="-228655" algn="l" defTabSz="914621" rtl="0" eaLnBrk="1" latinLnBrk="0" hangingPunct="1">
        <a:spcBef>
          <a:spcPct val="20000"/>
        </a:spcBef>
        <a:buFont typeface="Arial" pitchFamily="34" charset="0"/>
        <a:buChar char="–"/>
        <a:defRPr sz="2026" kern="1200">
          <a:solidFill>
            <a:schemeClr val="tx1"/>
          </a:solidFill>
          <a:latin typeface="+mn-lt"/>
          <a:ea typeface="+mn-ea"/>
          <a:cs typeface="+mn-cs"/>
        </a:defRPr>
      </a:lvl4pPr>
      <a:lvl5pPr marL="2057897" indent="-228655" algn="l" defTabSz="914621" rtl="0" eaLnBrk="1" latinLnBrk="0" hangingPunct="1">
        <a:spcBef>
          <a:spcPct val="20000"/>
        </a:spcBef>
        <a:buFont typeface="Arial" pitchFamily="34" charset="0"/>
        <a:buChar char="»"/>
        <a:defRPr sz="2026" kern="1200">
          <a:solidFill>
            <a:schemeClr val="tx1"/>
          </a:solidFill>
          <a:latin typeface="+mn-lt"/>
          <a:ea typeface="+mn-ea"/>
          <a:cs typeface="+mn-cs"/>
        </a:defRPr>
      </a:lvl5pPr>
      <a:lvl6pPr marL="2515208" indent="-228655" algn="l" defTabSz="914621" rtl="0" eaLnBrk="1" latinLnBrk="0" hangingPunct="1">
        <a:spcBef>
          <a:spcPct val="20000"/>
        </a:spcBef>
        <a:buFont typeface="Arial" pitchFamily="34" charset="0"/>
        <a:buChar char="•"/>
        <a:defRPr sz="2026" kern="1200">
          <a:solidFill>
            <a:schemeClr val="tx1"/>
          </a:solidFill>
          <a:latin typeface="+mn-lt"/>
          <a:ea typeface="+mn-ea"/>
          <a:cs typeface="+mn-cs"/>
        </a:defRPr>
      </a:lvl6pPr>
      <a:lvl7pPr marL="2972518" indent="-228655" algn="l" defTabSz="914621" rtl="0" eaLnBrk="1" latinLnBrk="0" hangingPunct="1">
        <a:spcBef>
          <a:spcPct val="20000"/>
        </a:spcBef>
        <a:buFont typeface="Arial" pitchFamily="34" charset="0"/>
        <a:buChar char="•"/>
        <a:defRPr sz="2026" kern="1200">
          <a:solidFill>
            <a:schemeClr val="tx1"/>
          </a:solidFill>
          <a:latin typeface="+mn-lt"/>
          <a:ea typeface="+mn-ea"/>
          <a:cs typeface="+mn-cs"/>
        </a:defRPr>
      </a:lvl7pPr>
      <a:lvl8pPr marL="3429829" indent="-228655" algn="l" defTabSz="914621" rtl="0" eaLnBrk="1" latinLnBrk="0" hangingPunct="1">
        <a:spcBef>
          <a:spcPct val="20000"/>
        </a:spcBef>
        <a:buFont typeface="Arial" pitchFamily="34" charset="0"/>
        <a:buChar char="•"/>
        <a:defRPr sz="2026" kern="1200">
          <a:solidFill>
            <a:schemeClr val="tx1"/>
          </a:solidFill>
          <a:latin typeface="+mn-lt"/>
          <a:ea typeface="+mn-ea"/>
          <a:cs typeface="+mn-cs"/>
        </a:defRPr>
      </a:lvl8pPr>
      <a:lvl9pPr marL="3887139" indent="-228655" algn="l" defTabSz="914621" rtl="0" eaLnBrk="1" latinLnBrk="0" hangingPunct="1">
        <a:spcBef>
          <a:spcPct val="20000"/>
        </a:spcBef>
        <a:buFont typeface="Arial" pitchFamily="34" charset="0"/>
        <a:buChar char="•"/>
        <a:defRPr sz="2026" kern="1200">
          <a:solidFill>
            <a:schemeClr val="tx1"/>
          </a:solidFill>
          <a:latin typeface="+mn-lt"/>
          <a:ea typeface="+mn-ea"/>
          <a:cs typeface="+mn-cs"/>
        </a:defRPr>
      </a:lvl9pPr>
    </p:bodyStyle>
    <p:otherStyle>
      <a:defPPr>
        <a:defRPr lang="en-US"/>
      </a:defPPr>
      <a:lvl1pPr marL="0" algn="l" defTabSz="914621" rtl="0" eaLnBrk="1" latinLnBrk="0" hangingPunct="1">
        <a:defRPr sz="1800" kern="1200">
          <a:solidFill>
            <a:schemeClr val="tx1"/>
          </a:solidFill>
          <a:latin typeface="+mn-lt"/>
          <a:ea typeface="+mn-ea"/>
          <a:cs typeface="+mn-cs"/>
        </a:defRPr>
      </a:lvl1pPr>
      <a:lvl2pPr marL="457311" algn="l" defTabSz="914621" rtl="0" eaLnBrk="1" latinLnBrk="0" hangingPunct="1">
        <a:defRPr sz="1800" kern="1200">
          <a:solidFill>
            <a:schemeClr val="tx1"/>
          </a:solidFill>
          <a:latin typeface="+mn-lt"/>
          <a:ea typeface="+mn-ea"/>
          <a:cs typeface="+mn-cs"/>
        </a:defRPr>
      </a:lvl2pPr>
      <a:lvl3pPr marL="914621" algn="l" defTabSz="914621" rtl="0" eaLnBrk="1" latinLnBrk="0" hangingPunct="1">
        <a:defRPr sz="1800" kern="1200">
          <a:solidFill>
            <a:schemeClr val="tx1"/>
          </a:solidFill>
          <a:latin typeface="+mn-lt"/>
          <a:ea typeface="+mn-ea"/>
          <a:cs typeface="+mn-cs"/>
        </a:defRPr>
      </a:lvl3pPr>
      <a:lvl4pPr marL="1371931" algn="l" defTabSz="914621" rtl="0" eaLnBrk="1" latinLnBrk="0" hangingPunct="1">
        <a:defRPr sz="1800" kern="1200">
          <a:solidFill>
            <a:schemeClr val="tx1"/>
          </a:solidFill>
          <a:latin typeface="+mn-lt"/>
          <a:ea typeface="+mn-ea"/>
          <a:cs typeface="+mn-cs"/>
        </a:defRPr>
      </a:lvl4pPr>
      <a:lvl5pPr marL="1829242" algn="l" defTabSz="914621" rtl="0" eaLnBrk="1" latinLnBrk="0" hangingPunct="1">
        <a:defRPr sz="1800" kern="1200">
          <a:solidFill>
            <a:schemeClr val="tx1"/>
          </a:solidFill>
          <a:latin typeface="+mn-lt"/>
          <a:ea typeface="+mn-ea"/>
          <a:cs typeface="+mn-cs"/>
        </a:defRPr>
      </a:lvl5pPr>
      <a:lvl6pPr marL="2286553" algn="l" defTabSz="914621" rtl="0" eaLnBrk="1" latinLnBrk="0" hangingPunct="1">
        <a:defRPr sz="1800" kern="1200">
          <a:solidFill>
            <a:schemeClr val="tx1"/>
          </a:solidFill>
          <a:latin typeface="+mn-lt"/>
          <a:ea typeface="+mn-ea"/>
          <a:cs typeface="+mn-cs"/>
        </a:defRPr>
      </a:lvl6pPr>
      <a:lvl7pPr marL="2743863" algn="l" defTabSz="914621" rtl="0" eaLnBrk="1" latinLnBrk="0" hangingPunct="1">
        <a:defRPr sz="1800" kern="1200">
          <a:solidFill>
            <a:schemeClr val="tx1"/>
          </a:solidFill>
          <a:latin typeface="+mn-lt"/>
          <a:ea typeface="+mn-ea"/>
          <a:cs typeface="+mn-cs"/>
        </a:defRPr>
      </a:lvl7pPr>
      <a:lvl8pPr marL="3201173" algn="l" defTabSz="914621" rtl="0" eaLnBrk="1" latinLnBrk="0" hangingPunct="1">
        <a:defRPr sz="1800" kern="1200">
          <a:solidFill>
            <a:schemeClr val="tx1"/>
          </a:solidFill>
          <a:latin typeface="+mn-lt"/>
          <a:ea typeface="+mn-ea"/>
          <a:cs typeface="+mn-cs"/>
        </a:defRPr>
      </a:lvl8pPr>
      <a:lvl9pPr marL="3658484" algn="l" defTabSz="91462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 Target="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 Target="slide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9111" y="2730485"/>
            <a:ext cx="9145588" cy="1305212"/>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lIns="68599" tIns="34300" rIns="68599" bIns="34300" rtlCol="0" anchor="ctr"/>
          <a:lstStyle/>
          <a:p>
            <a:pPr algn="ctr"/>
            <a:endParaRPr lang="zh-CN" altLang="en-US" sz="2701" dirty="0">
              <a:latin typeface="微软雅黑" panose="020B0503020204020204" pitchFamily="34" charset="-122"/>
              <a:ea typeface="微软雅黑" panose="020B0503020204020204" pitchFamily="34" charset="-122"/>
            </a:endParaRPr>
          </a:p>
        </p:txBody>
      </p:sp>
      <p:sp>
        <p:nvSpPr>
          <p:cNvPr id="9" name="矩形 8"/>
          <p:cNvSpPr>
            <a:spLocks noChangeArrowheads="1"/>
          </p:cNvSpPr>
          <p:nvPr/>
        </p:nvSpPr>
        <p:spPr bwMode="auto">
          <a:xfrm>
            <a:off x="949092" y="3018266"/>
            <a:ext cx="7827103" cy="729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99" tIns="34300" rIns="68599" bIns="34300">
            <a:spAutoFit/>
          </a:bodyPr>
          <a:lstStyle/>
          <a:p>
            <a:pPr>
              <a:lnSpc>
                <a:spcPct val="130000"/>
              </a:lnSpc>
            </a:pPr>
            <a:r>
              <a:rPr lang="zh-CN" altLang="en-US" sz="3301" b="1" dirty="0">
                <a:solidFill>
                  <a:schemeClr val="bg1"/>
                </a:solidFill>
                <a:latin typeface="微软雅黑" pitchFamily="34" charset="-122"/>
                <a:ea typeface="微软雅黑" pitchFamily="34" charset="-122"/>
              </a:rPr>
              <a:t>专题一   古代中国的政治制度</a:t>
            </a:r>
          </a:p>
        </p:txBody>
      </p:sp>
      <p:pic>
        <p:nvPicPr>
          <p:cNvPr id="12" name="Picture 2" descr="C:\Users\Administrator\Desktop\历史人民通用\专题一 (2).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7444049" y="2730485"/>
            <a:ext cx="1738087" cy="130521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52213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52314" y="1638843"/>
            <a:ext cx="8574771" cy="3883755"/>
          </a:xfrm>
          <a:prstGeom prst="rect">
            <a:avLst/>
          </a:prstGeom>
        </p:spPr>
        <p:txBody>
          <a:bodyPr wrap="square">
            <a:spAutoFit/>
          </a:bodyPr>
          <a:lstStyle/>
          <a:p>
            <a:pPr algn="just">
              <a:lnSpc>
                <a:spcPct val="150000"/>
              </a:lnSpc>
            </a:pPr>
            <a:r>
              <a:rPr lang="en-US" altLang="zh-CN" b="1" kern="100" dirty="0" smtClean="0">
                <a:latin typeface="黑体" panose="02010609060101010101" pitchFamily="49" charset="-122"/>
                <a:ea typeface="黑体" panose="02010609060101010101" pitchFamily="49" charset="-122"/>
                <a:cs typeface="Courier New"/>
              </a:rPr>
              <a:t>2</a:t>
            </a:r>
            <a:r>
              <a:rPr lang="en-US" altLang="zh-CN" b="1" kern="100" dirty="0" smtClean="0">
                <a:solidFill>
                  <a:srgbClr val="FF0000"/>
                </a:solidFill>
                <a:latin typeface="黑体" panose="02010609060101010101" pitchFamily="49" charset="-122"/>
                <a:ea typeface="黑体" panose="02010609060101010101" pitchFamily="49" charset="-122"/>
                <a:cs typeface="Courier New"/>
              </a:rPr>
              <a:t>.(</a:t>
            </a:r>
            <a:r>
              <a:rPr lang="en-US" altLang="zh-CN" b="1" kern="100" dirty="0">
                <a:solidFill>
                  <a:srgbClr val="FF0000"/>
                </a:solidFill>
                <a:latin typeface="黑体" panose="02010609060101010101" pitchFamily="49" charset="-122"/>
                <a:ea typeface="黑体" panose="02010609060101010101" pitchFamily="49" charset="-122"/>
                <a:cs typeface="Courier New"/>
              </a:rPr>
              <a:t>2015·</a:t>
            </a:r>
            <a:r>
              <a:rPr lang="zh-CN" altLang="zh-CN" b="1" kern="100" dirty="0">
                <a:solidFill>
                  <a:srgbClr val="FF0000"/>
                </a:solidFill>
                <a:latin typeface="黑体" panose="02010609060101010101" pitchFamily="49" charset="-122"/>
                <a:ea typeface="黑体" panose="02010609060101010101" pitchFamily="49" charset="-122"/>
                <a:cs typeface="Times New Roman"/>
              </a:rPr>
              <a:t>天津高考</a:t>
            </a:r>
            <a:r>
              <a:rPr lang="en-US" altLang="zh-CN" b="1" kern="100" dirty="0">
                <a:solidFill>
                  <a:srgbClr val="FF0000"/>
                </a:solidFill>
                <a:latin typeface="黑体" panose="02010609060101010101" pitchFamily="49" charset="-122"/>
                <a:ea typeface="黑体" panose="02010609060101010101" pitchFamily="49" charset="-122"/>
                <a:cs typeface="Courier New"/>
              </a:rPr>
              <a:t>)</a:t>
            </a:r>
            <a:r>
              <a:rPr lang="zh-CN" altLang="zh-CN" b="1" kern="100" dirty="0">
                <a:latin typeface="黑体" panose="02010609060101010101" pitchFamily="49" charset="-122"/>
                <a:ea typeface="黑体" panose="02010609060101010101" pitchFamily="49" charset="-122"/>
                <a:cs typeface="Times New Roman"/>
              </a:rPr>
              <a:t>秦汉时期设立了朝议制度，凡遇军国大事，皇帝往往</a:t>
            </a:r>
            <a:r>
              <a:rPr lang="en-US" altLang="zh-CN" b="1" kern="100" dirty="0">
                <a:latin typeface="黑体" panose="02010609060101010101" pitchFamily="49" charset="-122"/>
                <a:ea typeface="黑体" panose="02010609060101010101" pitchFamily="49" charset="-122"/>
                <a:cs typeface="Times New Roman"/>
              </a:rPr>
              <a:t>“</a:t>
            </a:r>
            <a:r>
              <a:rPr lang="zh-CN" altLang="zh-CN" b="1" kern="100" dirty="0">
                <a:latin typeface="黑体" panose="02010609060101010101" pitchFamily="49" charset="-122"/>
                <a:ea typeface="黑体" panose="02010609060101010101" pitchFamily="49" charset="-122"/>
                <a:cs typeface="Times New Roman"/>
              </a:rPr>
              <a:t>下其议</a:t>
            </a:r>
            <a:r>
              <a:rPr lang="en-US" altLang="zh-CN" b="1" kern="100" dirty="0">
                <a:latin typeface="黑体" panose="02010609060101010101" pitchFamily="49" charset="-122"/>
                <a:ea typeface="黑体" panose="02010609060101010101" pitchFamily="49" charset="-122"/>
                <a:cs typeface="Times New Roman"/>
              </a:rPr>
              <a:t>”</a:t>
            </a:r>
            <a:r>
              <a:rPr lang="zh-CN" altLang="zh-CN" b="1" kern="100" dirty="0">
                <a:latin typeface="黑体" panose="02010609060101010101" pitchFamily="49" charset="-122"/>
                <a:ea typeface="黑体" panose="02010609060101010101" pitchFamily="49" charset="-122"/>
                <a:cs typeface="Times New Roman"/>
              </a:rPr>
              <a:t>于群臣，议定的结果，通常由宰相领衔上奏，最后必须经皇帝裁决，方能施行。这一制度</a:t>
            </a:r>
            <a:r>
              <a:rPr lang="en-US" altLang="zh-CN" b="1" kern="100" dirty="0">
                <a:latin typeface="黑体" panose="02010609060101010101" pitchFamily="49" charset="-122"/>
                <a:ea typeface="黑体" panose="02010609060101010101" pitchFamily="49" charset="-122"/>
                <a:cs typeface="Courier New"/>
              </a:rPr>
              <a:t>(</a:t>
            </a:r>
            <a:r>
              <a:rPr lang="zh-CN" altLang="zh-CN" b="1" kern="100" dirty="0">
                <a:latin typeface="黑体" panose="02010609060101010101" pitchFamily="49" charset="-122"/>
                <a:ea typeface="黑体" panose="02010609060101010101" pitchFamily="49" charset="-122"/>
                <a:cs typeface="Times New Roman"/>
              </a:rPr>
              <a:t>　　</a:t>
            </a:r>
            <a:r>
              <a:rPr lang="en-US" altLang="zh-CN" b="1" kern="100" dirty="0">
                <a:latin typeface="黑体" panose="02010609060101010101" pitchFamily="49" charset="-122"/>
                <a:ea typeface="黑体" panose="02010609060101010101" pitchFamily="49" charset="-122"/>
                <a:cs typeface="Courier New"/>
              </a:rPr>
              <a:t>)</a:t>
            </a:r>
            <a:endParaRPr lang="zh-CN" altLang="zh-CN" b="1" kern="100" dirty="0">
              <a:latin typeface="黑体" panose="02010609060101010101" pitchFamily="49" charset="-122"/>
              <a:ea typeface="黑体" panose="02010609060101010101" pitchFamily="49" charset="-122"/>
              <a:cs typeface="Courier New"/>
            </a:endParaRPr>
          </a:p>
          <a:p>
            <a:pPr algn="just">
              <a:lnSpc>
                <a:spcPct val="150000"/>
              </a:lnSpc>
            </a:pPr>
            <a:r>
              <a:rPr lang="en-US" altLang="zh-CN" b="1" kern="100" dirty="0">
                <a:latin typeface="黑体" panose="02010609060101010101" pitchFamily="49" charset="-122"/>
                <a:ea typeface="黑体" panose="02010609060101010101" pitchFamily="49" charset="-122"/>
                <a:cs typeface="Courier New"/>
              </a:rPr>
              <a:t>A.</a:t>
            </a:r>
            <a:r>
              <a:rPr lang="zh-CN" altLang="zh-CN" b="1" kern="100" dirty="0">
                <a:latin typeface="黑体" panose="02010609060101010101" pitchFamily="49" charset="-122"/>
                <a:ea typeface="黑体" panose="02010609060101010101" pitchFamily="49" charset="-122"/>
                <a:cs typeface="Times New Roman"/>
              </a:rPr>
              <a:t>表明军国大事最终由朝臣议定</a:t>
            </a:r>
            <a:endParaRPr lang="zh-CN" altLang="zh-CN" b="1" kern="100" dirty="0">
              <a:latin typeface="黑体" panose="02010609060101010101" pitchFamily="49" charset="-122"/>
              <a:ea typeface="黑体" panose="02010609060101010101" pitchFamily="49" charset="-122"/>
              <a:cs typeface="Courier New"/>
            </a:endParaRPr>
          </a:p>
          <a:p>
            <a:pPr algn="just">
              <a:lnSpc>
                <a:spcPct val="150000"/>
              </a:lnSpc>
            </a:pPr>
            <a:r>
              <a:rPr lang="en-US" altLang="zh-CN" b="1" kern="100" dirty="0">
                <a:latin typeface="黑体" panose="02010609060101010101" pitchFamily="49" charset="-122"/>
                <a:ea typeface="黑体" panose="02010609060101010101" pitchFamily="49" charset="-122"/>
                <a:cs typeface="Courier New"/>
              </a:rPr>
              <a:t>B.</a:t>
            </a:r>
            <a:r>
              <a:rPr lang="zh-CN" altLang="zh-CN" b="1" kern="100" dirty="0">
                <a:latin typeface="黑体" panose="02010609060101010101" pitchFamily="49" charset="-122"/>
                <a:ea typeface="黑体" panose="02010609060101010101" pitchFamily="49" charset="-122"/>
                <a:cs typeface="Times New Roman"/>
              </a:rPr>
              <a:t>反映了皇权与相权的矛盾</a:t>
            </a:r>
            <a:endParaRPr lang="zh-CN" altLang="zh-CN" b="1" kern="100" dirty="0">
              <a:latin typeface="黑体" panose="02010609060101010101" pitchFamily="49" charset="-122"/>
              <a:ea typeface="黑体" panose="02010609060101010101" pitchFamily="49" charset="-122"/>
              <a:cs typeface="Courier New"/>
            </a:endParaRPr>
          </a:p>
          <a:p>
            <a:pPr algn="just">
              <a:lnSpc>
                <a:spcPct val="150000"/>
              </a:lnSpc>
            </a:pPr>
            <a:r>
              <a:rPr lang="en-US" altLang="zh-CN" b="1" kern="100" dirty="0">
                <a:latin typeface="黑体" panose="02010609060101010101" pitchFamily="49" charset="-122"/>
                <a:ea typeface="黑体" panose="02010609060101010101" pitchFamily="49" charset="-122"/>
                <a:cs typeface="Courier New"/>
              </a:rPr>
              <a:t>C.</a:t>
            </a:r>
            <a:r>
              <a:rPr lang="zh-CN" altLang="zh-CN" b="1" kern="100" dirty="0">
                <a:latin typeface="黑体" panose="02010609060101010101" pitchFamily="49" charset="-122"/>
                <a:ea typeface="黑体" panose="02010609060101010101" pitchFamily="49" charset="-122"/>
                <a:cs typeface="Times New Roman"/>
              </a:rPr>
              <a:t>起到了限制、监督皇权的作用</a:t>
            </a:r>
            <a:endParaRPr lang="zh-CN" altLang="zh-CN" b="1" kern="100" dirty="0">
              <a:latin typeface="黑体" panose="02010609060101010101" pitchFamily="49" charset="-122"/>
              <a:ea typeface="黑体" panose="02010609060101010101" pitchFamily="49" charset="-122"/>
              <a:cs typeface="Courier New"/>
            </a:endParaRPr>
          </a:p>
          <a:p>
            <a:pPr algn="just">
              <a:lnSpc>
                <a:spcPct val="150000"/>
              </a:lnSpc>
            </a:pPr>
            <a:r>
              <a:rPr lang="en-US" altLang="zh-CN" b="1" kern="100" dirty="0">
                <a:latin typeface="黑体" panose="02010609060101010101" pitchFamily="49" charset="-122"/>
                <a:ea typeface="黑体" panose="02010609060101010101" pitchFamily="49" charset="-122"/>
                <a:cs typeface="Courier New"/>
              </a:rPr>
              <a:t>D.</a:t>
            </a:r>
            <a:r>
              <a:rPr lang="zh-CN" altLang="zh-CN" b="1" kern="100" dirty="0">
                <a:latin typeface="黑体" panose="02010609060101010101" pitchFamily="49" charset="-122"/>
                <a:ea typeface="黑体" panose="02010609060101010101" pitchFamily="49" charset="-122"/>
                <a:cs typeface="Times New Roman"/>
              </a:rPr>
              <a:t>有利于皇帝决策时集思广益</a:t>
            </a:r>
            <a:endParaRPr lang="zh-CN" altLang="zh-CN" b="1" kern="100" dirty="0">
              <a:latin typeface="黑体" panose="02010609060101010101" pitchFamily="49" charset="-122"/>
              <a:ea typeface="黑体" panose="02010609060101010101" pitchFamily="49" charset="-122"/>
              <a:cs typeface="Courier New"/>
            </a:endParaRPr>
          </a:p>
        </p:txBody>
      </p:sp>
      <p:sp>
        <p:nvSpPr>
          <p:cNvPr id="5" name="矩形 4"/>
          <p:cNvSpPr/>
          <p:nvPr/>
        </p:nvSpPr>
        <p:spPr>
          <a:xfrm>
            <a:off x="5716105" y="4851956"/>
            <a:ext cx="1330814" cy="646331"/>
          </a:xfrm>
          <a:prstGeom prst="rect">
            <a:avLst/>
          </a:prstGeom>
        </p:spPr>
        <p:txBody>
          <a:bodyPr wrap="none">
            <a:spAutoFit/>
          </a:bodyPr>
          <a:lstStyle/>
          <a:p>
            <a:pPr algn="just">
              <a:lnSpc>
                <a:spcPct val="150000"/>
              </a:lnSpc>
              <a:spcAft>
                <a:spcPts val="0"/>
              </a:spcAft>
            </a:pPr>
            <a:r>
              <a:rPr lang="zh-CN" altLang="zh-CN" kern="100" dirty="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答案　</a:t>
            </a:r>
            <a:r>
              <a:rPr lang="en-US" altLang="zh-CN" kern="100" dirty="0" smtClean="0">
                <a:solidFill>
                  <a:srgbClr val="FF0000"/>
                </a:solidFill>
                <a:latin typeface="Times New Roman" panose="02020603050405020304" pitchFamily="18" charset="0"/>
                <a:cs typeface="Courier New" panose="02070309020205020404" pitchFamily="49" charset="0"/>
              </a:rPr>
              <a:t>D</a:t>
            </a:r>
            <a:endParaRPr lang="zh-CN" altLang="zh-CN" kern="100" dirty="0">
              <a:solidFill>
                <a:srgbClr val="FF0000"/>
              </a:solidFill>
              <a:latin typeface="宋体" panose="02010600030101010101" pitchFamily="2" charset="-122"/>
              <a:cs typeface="Courier New" panose="02070309020205020404" pitchFamily="49" charset="0"/>
            </a:endParaRPr>
          </a:p>
        </p:txBody>
      </p:sp>
      <p:sp>
        <p:nvSpPr>
          <p:cNvPr id="7" name="圆角矩形 6">
            <a:hlinkClick r:id="rId2" action="ppaction://hlinksldjump"/>
          </p:cNvPr>
          <p:cNvSpPr/>
          <p:nvPr/>
        </p:nvSpPr>
        <p:spPr>
          <a:xfrm>
            <a:off x="108298" y="117426"/>
            <a:ext cx="2160587" cy="550863"/>
          </a:xfrm>
          <a:prstGeom prst="roundRect">
            <a:avLst/>
          </a:prstGeom>
          <a:solidFill>
            <a:srgbClr val="E20000"/>
          </a:solidFill>
          <a:ln w="25400" cap="flat" cmpd="sng" algn="ctr">
            <a:noFill/>
            <a:prstDash val="solid"/>
          </a:ln>
          <a:effectLst/>
        </p:spPr>
        <p:txBody>
          <a:bodyPr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zh-CN" altLang="en-US" b="1" i="0" u="none" strike="noStrike" kern="0" cap="none" spc="0" normalizeH="0" baseline="0" noProof="0" dirty="0" smtClean="0">
                <a:ln>
                  <a:noFill/>
                </a:ln>
                <a:solidFill>
                  <a:srgbClr val="FFFFFF"/>
                </a:solidFill>
                <a:effectLst/>
                <a:uLnTx/>
                <a:uFillTx/>
                <a:latin typeface="幼圆" panose="02010509060101010101" pitchFamily="49" charset="-122"/>
                <a:ea typeface="幼圆" panose="02010509060101010101" pitchFamily="49" charset="-122"/>
                <a:cs typeface="+mn-cs"/>
              </a:rPr>
              <a:t>四、真题演练</a:t>
            </a:r>
            <a:endParaRPr kumimoji="0" lang="zh-CN" altLang="en-US" b="1" i="0" u="none" strike="noStrike" kern="0" cap="none" spc="0" normalizeH="0" baseline="0" noProof="0" dirty="0">
              <a:ln>
                <a:noFill/>
              </a:ln>
              <a:solidFill>
                <a:srgbClr val="FFFFFF"/>
              </a:solidFill>
              <a:effectLst/>
              <a:uLnTx/>
              <a:uFillTx/>
              <a:latin typeface="幼圆" panose="02010509060101010101" pitchFamily="49" charset="-122"/>
              <a:ea typeface="幼圆" panose="02010509060101010101" pitchFamily="49" charset="-122"/>
              <a:cs typeface="+mn-cs"/>
            </a:endParaRPr>
          </a:p>
        </p:txBody>
      </p:sp>
    </p:spTree>
    <p:extLst>
      <p:ext uri="{BB962C8B-B14F-4D97-AF65-F5344CB8AC3E}">
        <p14:creationId xmlns:p14="http://schemas.microsoft.com/office/powerpoint/2010/main" val="144256284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6330" y="973215"/>
            <a:ext cx="8496944" cy="3970318"/>
          </a:xfrm>
          <a:prstGeom prst="rect">
            <a:avLst/>
          </a:prstGeom>
        </p:spPr>
        <p:txBody>
          <a:bodyPr wrap="square">
            <a:spAutoFit/>
          </a:bodyPr>
          <a:lstStyle/>
          <a:p>
            <a:pPr algn="just">
              <a:lnSpc>
                <a:spcPct val="150000"/>
              </a:lnSpc>
              <a:spcAft>
                <a:spcPts val="0"/>
              </a:spcAft>
              <a:tabLst>
                <a:tab pos="2610485" algn="l"/>
              </a:tabLst>
            </a:pPr>
            <a:r>
              <a:rPr lang="en-US" altLang="zh-CN" b="1" kern="100" dirty="0" smtClean="0">
                <a:latin typeface="黑体" panose="02010609060101010101" pitchFamily="49" charset="-122"/>
                <a:ea typeface="黑体" panose="02010609060101010101" pitchFamily="49" charset="-122"/>
                <a:cs typeface="Courier New"/>
              </a:rPr>
              <a:t>3</a:t>
            </a:r>
            <a:r>
              <a:rPr lang="en-US" altLang="zh-CN" b="1" kern="100" dirty="0" smtClean="0">
                <a:solidFill>
                  <a:srgbClr val="FF0000"/>
                </a:solidFill>
                <a:latin typeface="黑体" panose="02010609060101010101" pitchFamily="49" charset="-122"/>
                <a:ea typeface="黑体" panose="02010609060101010101" pitchFamily="49" charset="-122"/>
                <a:cs typeface="Courier New"/>
              </a:rPr>
              <a:t>.(2017</a:t>
            </a:r>
            <a:r>
              <a:rPr lang="en-US" altLang="zh-CN" b="1" kern="100" dirty="0">
                <a:solidFill>
                  <a:srgbClr val="FF0000"/>
                </a:solidFill>
                <a:latin typeface="黑体" panose="02010609060101010101" pitchFamily="49" charset="-122"/>
                <a:ea typeface="黑体" panose="02010609060101010101" pitchFamily="49" charset="-122"/>
                <a:cs typeface="Courier New"/>
              </a:rPr>
              <a:t>·</a:t>
            </a:r>
            <a:r>
              <a:rPr lang="zh-CN" altLang="zh-CN" b="1" kern="100" dirty="0">
                <a:solidFill>
                  <a:srgbClr val="FF0000"/>
                </a:solidFill>
                <a:latin typeface="黑体" panose="02010609060101010101" pitchFamily="49" charset="-122"/>
                <a:ea typeface="黑体" panose="02010609060101010101" pitchFamily="49" charset="-122"/>
                <a:cs typeface="Times New Roman"/>
              </a:rPr>
              <a:t>贵阳一中检测</a:t>
            </a:r>
            <a:r>
              <a:rPr lang="en-US" altLang="zh-CN" b="1" kern="100" dirty="0">
                <a:solidFill>
                  <a:srgbClr val="FF0000"/>
                </a:solidFill>
                <a:latin typeface="黑体" panose="02010609060101010101" pitchFamily="49" charset="-122"/>
                <a:ea typeface="黑体" panose="02010609060101010101" pitchFamily="49" charset="-122"/>
                <a:cs typeface="Courier New"/>
              </a:rPr>
              <a:t>)</a:t>
            </a:r>
            <a:r>
              <a:rPr lang="zh-CN" altLang="zh-CN" b="1" kern="100" dirty="0">
                <a:latin typeface="黑体" panose="02010609060101010101" pitchFamily="49" charset="-122"/>
                <a:ea typeface="黑体" panose="02010609060101010101" pitchFamily="49" charset="-122"/>
                <a:cs typeface="Times New Roman"/>
              </a:rPr>
              <a:t>战国至秦汉，爵级繁细，爵位下移，爵秩不再是某一阶级的专利品，而成了社会各阶层都有权攀登的晋升之梯。这种现象</a:t>
            </a:r>
            <a:endParaRPr lang="zh-CN" altLang="zh-CN" b="1" kern="100" dirty="0">
              <a:latin typeface="黑体" panose="02010609060101010101" pitchFamily="49" charset="-122"/>
              <a:ea typeface="黑体" panose="02010609060101010101" pitchFamily="49" charset="-122"/>
              <a:cs typeface="Courier New"/>
            </a:endParaRPr>
          </a:p>
          <a:p>
            <a:pPr algn="just">
              <a:lnSpc>
                <a:spcPct val="150000"/>
              </a:lnSpc>
              <a:spcAft>
                <a:spcPts val="0"/>
              </a:spcAft>
              <a:tabLst>
                <a:tab pos="2610485" algn="l"/>
              </a:tabLst>
            </a:pPr>
            <a:r>
              <a:rPr lang="en-US" altLang="zh-CN" b="1" kern="100" dirty="0">
                <a:latin typeface="黑体" panose="02010609060101010101" pitchFamily="49" charset="-122"/>
                <a:ea typeface="黑体" panose="02010609060101010101" pitchFamily="49" charset="-122"/>
                <a:cs typeface="Courier New"/>
              </a:rPr>
              <a:t>A.</a:t>
            </a:r>
            <a:r>
              <a:rPr lang="zh-CN" altLang="zh-CN" b="1" kern="100" dirty="0">
                <a:latin typeface="黑体" panose="02010609060101010101" pitchFamily="49" charset="-122"/>
                <a:ea typeface="黑体" panose="02010609060101010101" pitchFamily="49" charset="-122"/>
                <a:cs typeface="Times New Roman"/>
              </a:rPr>
              <a:t>加速了小农阶层的分化</a:t>
            </a:r>
            <a:endParaRPr lang="zh-CN" altLang="zh-CN" b="1" kern="100" dirty="0">
              <a:latin typeface="黑体" panose="02010609060101010101" pitchFamily="49" charset="-122"/>
              <a:ea typeface="黑体" panose="02010609060101010101" pitchFamily="49" charset="-122"/>
              <a:cs typeface="Courier New"/>
            </a:endParaRPr>
          </a:p>
          <a:p>
            <a:pPr algn="just">
              <a:lnSpc>
                <a:spcPct val="150000"/>
              </a:lnSpc>
              <a:spcAft>
                <a:spcPts val="0"/>
              </a:spcAft>
              <a:tabLst>
                <a:tab pos="2610485" algn="l"/>
              </a:tabLst>
            </a:pPr>
            <a:r>
              <a:rPr lang="en-US" altLang="zh-CN" b="1" kern="100" dirty="0">
                <a:latin typeface="黑体" panose="02010609060101010101" pitchFamily="49" charset="-122"/>
                <a:ea typeface="黑体" panose="02010609060101010101" pitchFamily="49" charset="-122"/>
                <a:cs typeface="Courier New"/>
              </a:rPr>
              <a:t>B.</a:t>
            </a:r>
            <a:r>
              <a:rPr lang="zh-CN" altLang="zh-CN" b="1" kern="100" dirty="0">
                <a:latin typeface="黑体" panose="02010609060101010101" pitchFamily="49" charset="-122"/>
                <a:ea typeface="黑体" panose="02010609060101010101" pitchFamily="49" charset="-122"/>
                <a:cs typeface="Times New Roman"/>
              </a:rPr>
              <a:t>促进了社会各阶层的集中化</a:t>
            </a:r>
            <a:endParaRPr lang="zh-CN" altLang="zh-CN" b="1" kern="100" dirty="0">
              <a:latin typeface="黑体" panose="02010609060101010101" pitchFamily="49" charset="-122"/>
              <a:ea typeface="黑体" panose="02010609060101010101" pitchFamily="49" charset="-122"/>
              <a:cs typeface="Courier New"/>
            </a:endParaRPr>
          </a:p>
          <a:p>
            <a:pPr algn="just">
              <a:lnSpc>
                <a:spcPct val="150000"/>
              </a:lnSpc>
              <a:spcAft>
                <a:spcPts val="0"/>
              </a:spcAft>
              <a:tabLst>
                <a:tab pos="2610485" algn="l"/>
              </a:tabLst>
            </a:pPr>
            <a:r>
              <a:rPr lang="en-US" altLang="zh-CN" b="1" kern="100" dirty="0">
                <a:latin typeface="黑体" panose="02010609060101010101" pitchFamily="49" charset="-122"/>
                <a:ea typeface="黑体" panose="02010609060101010101" pitchFamily="49" charset="-122"/>
                <a:cs typeface="Courier New"/>
              </a:rPr>
              <a:t>C.</a:t>
            </a:r>
            <a:r>
              <a:rPr lang="zh-CN" altLang="zh-CN" b="1" kern="100" dirty="0">
                <a:latin typeface="黑体" panose="02010609060101010101" pitchFamily="49" charset="-122"/>
                <a:ea typeface="黑体" panose="02010609060101010101" pitchFamily="49" charset="-122"/>
                <a:cs typeface="Times New Roman"/>
              </a:rPr>
              <a:t>有利于小农经济的稳定</a:t>
            </a:r>
            <a:endParaRPr lang="zh-CN" altLang="zh-CN" b="1" kern="100" dirty="0">
              <a:latin typeface="黑体" panose="02010609060101010101" pitchFamily="49" charset="-122"/>
              <a:ea typeface="黑体" panose="02010609060101010101" pitchFamily="49" charset="-122"/>
              <a:cs typeface="Courier New"/>
            </a:endParaRPr>
          </a:p>
          <a:p>
            <a:pPr algn="just">
              <a:lnSpc>
                <a:spcPct val="150000"/>
              </a:lnSpc>
              <a:spcAft>
                <a:spcPts val="0"/>
              </a:spcAft>
              <a:tabLst>
                <a:tab pos="2610485" algn="l"/>
              </a:tabLst>
            </a:pPr>
            <a:r>
              <a:rPr lang="en-US" altLang="zh-CN" b="1" kern="100" dirty="0">
                <a:latin typeface="黑体" panose="02010609060101010101" pitchFamily="49" charset="-122"/>
                <a:ea typeface="黑体" panose="02010609060101010101" pitchFamily="49" charset="-122"/>
                <a:cs typeface="Courier New"/>
              </a:rPr>
              <a:t>D.</a:t>
            </a:r>
            <a:r>
              <a:rPr lang="zh-CN" altLang="zh-CN" b="1" kern="100" dirty="0">
                <a:latin typeface="黑体" panose="02010609060101010101" pitchFamily="49" charset="-122"/>
                <a:ea typeface="黑体" panose="02010609060101010101" pitchFamily="49" charset="-122"/>
                <a:cs typeface="Times New Roman"/>
              </a:rPr>
              <a:t>有利于促进官僚政治的形成</a:t>
            </a:r>
            <a:endParaRPr lang="zh-CN" altLang="zh-CN" b="1" kern="100" dirty="0">
              <a:latin typeface="黑体" panose="02010609060101010101" pitchFamily="49" charset="-122"/>
              <a:ea typeface="黑体" panose="02010609060101010101" pitchFamily="49" charset="-122"/>
              <a:cs typeface="Courier New"/>
            </a:endParaRPr>
          </a:p>
        </p:txBody>
      </p:sp>
      <p:sp>
        <p:nvSpPr>
          <p:cNvPr id="3" name="圆角矩形 2">
            <a:hlinkClick r:id="rId2" action="ppaction://hlinksldjump"/>
          </p:cNvPr>
          <p:cNvSpPr/>
          <p:nvPr/>
        </p:nvSpPr>
        <p:spPr>
          <a:xfrm>
            <a:off x="108298" y="117426"/>
            <a:ext cx="2160587" cy="550863"/>
          </a:xfrm>
          <a:prstGeom prst="roundRect">
            <a:avLst/>
          </a:prstGeom>
          <a:solidFill>
            <a:srgbClr val="E20000"/>
          </a:solidFill>
          <a:ln w="25400" cap="flat" cmpd="sng" algn="ctr">
            <a:noFill/>
            <a:prstDash val="solid"/>
          </a:ln>
          <a:effectLst/>
        </p:spPr>
        <p:txBody>
          <a:bodyPr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zh-CN" altLang="en-US" b="1" i="0" u="none" strike="noStrike" kern="0" cap="none" spc="0" normalizeH="0" baseline="0" noProof="0" dirty="0" smtClean="0">
                <a:ln>
                  <a:noFill/>
                </a:ln>
                <a:solidFill>
                  <a:srgbClr val="FFFFFF"/>
                </a:solidFill>
                <a:effectLst/>
                <a:uLnTx/>
                <a:uFillTx/>
                <a:latin typeface="幼圆" panose="02010509060101010101" pitchFamily="49" charset="-122"/>
                <a:ea typeface="幼圆" panose="02010509060101010101" pitchFamily="49" charset="-122"/>
                <a:cs typeface="+mn-cs"/>
              </a:rPr>
              <a:t>四、真题演练</a:t>
            </a:r>
            <a:endParaRPr kumimoji="0" lang="zh-CN" altLang="en-US" b="1" i="0" u="none" strike="noStrike" kern="0" cap="none" spc="0" normalizeH="0" baseline="0" noProof="0" dirty="0">
              <a:ln>
                <a:noFill/>
              </a:ln>
              <a:solidFill>
                <a:srgbClr val="FFFFFF"/>
              </a:solidFill>
              <a:effectLst/>
              <a:uLnTx/>
              <a:uFillTx/>
              <a:latin typeface="幼圆" panose="02010509060101010101" pitchFamily="49" charset="-122"/>
              <a:ea typeface="幼圆" panose="02010509060101010101" pitchFamily="49" charset="-122"/>
              <a:cs typeface="+mn-cs"/>
            </a:endParaRPr>
          </a:p>
        </p:txBody>
      </p:sp>
      <p:sp>
        <p:nvSpPr>
          <p:cNvPr id="4" name="矩形 3"/>
          <p:cNvSpPr/>
          <p:nvPr/>
        </p:nvSpPr>
        <p:spPr>
          <a:xfrm>
            <a:off x="252314" y="4948597"/>
            <a:ext cx="8640960" cy="1714228"/>
          </a:xfrm>
          <a:prstGeom prst="rect">
            <a:avLst/>
          </a:prstGeom>
          <a:ln>
            <a:solidFill>
              <a:srgbClr val="FF0000"/>
            </a:solidFill>
          </a:ln>
        </p:spPr>
        <p:txBody>
          <a:bodyPr wrap="square" lIns="121898" tIns="60948" rIns="121898" bIns="60948">
            <a:spAutoFit/>
          </a:bodyPr>
          <a:lstStyle/>
          <a:p>
            <a:pPr algn="just" defTabSz="1219140">
              <a:lnSpc>
                <a:spcPct val="150000"/>
              </a:lnSpc>
              <a:tabLst>
                <a:tab pos="2610485" algn="l"/>
              </a:tabLst>
            </a:pPr>
            <a:r>
              <a:rPr lang="zh-CN" altLang="zh-CN" b="1" kern="100" dirty="0">
                <a:solidFill>
                  <a:srgbClr val="0000FF"/>
                </a:solidFill>
                <a:latin typeface="Times New Roman"/>
                <a:ea typeface="华文细黑"/>
                <a:cs typeface="Times New Roman"/>
              </a:rPr>
              <a:t>解析　</a:t>
            </a:r>
            <a:r>
              <a:rPr lang="zh-CN" altLang="zh-CN" b="1" kern="100" dirty="0">
                <a:solidFill>
                  <a:srgbClr val="002060"/>
                </a:solidFill>
                <a:latin typeface="Times New Roman"/>
                <a:ea typeface="华文细黑"/>
                <a:cs typeface="Times New Roman"/>
              </a:rPr>
              <a:t>由材料可知，战国至秦汉时期，新的爵秩变化打破了贵族阶层对政权的垄断，有助于官僚政治的形成与发展，</a:t>
            </a:r>
            <a:r>
              <a:rPr lang="zh-CN" altLang="zh-CN" b="1" kern="100" dirty="0">
                <a:solidFill>
                  <a:srgbClr val="FF0000"/>
                </a:solidFill>
                <a:latin typeface="Times New Roman"/>
                <a:ea typeface="华文细黑"/>
                <a:cs typeface="Times New Roman"/>
              </a:rPr>
              <a:t>故</a:t>
            </a:r>
            <a:r>
              <a:rPr lang="en-US" altLang="zh-CN" b="1" kern="100" dirty="0">
                <a:solidFill>
                  <a:srgbClr val="FF0000"/>
                </a:solidFill>
                <a:latin typeface="Times New Roman"/>
                <a:ea typeface="华文细黑"/>
              </a:rPr>
              <a:t>D</a:t>
            </a:r>
            <a:r>
              <a:rPr lang="zh-CN" altLang="zh-CN" b="1" kern="100" dirty="0">
                <a:solidFill>
                  <a:srgbClr val="FF0000"/>
                </a:solidFill>
                <a:latin typeface="Times New Roman"/>
                <a:ea typeface="华文细黑"/>
                <a:cs typeface="Times New Roman"/>
              </a:rPr>
              <a:t>项正确。</a:t>
            </a:r>
            <a:endParaRPr lang="zh-CN" altLang="zh-CN" sz="1000" b="1" kern="100" dirty="0">
              <a:solidFill>
                <a:srgbClr val="FF0000"/>
              </a:solidFill>
              <a:latin typeface="宋体"/>
              <a:ea typeface="黑体" panose="02010609060101010101" pitchFamily="49" charset="-122"/>
              <a:cs typeface="Courier New"/>
            </a:endParaRPr>
          </a:p>
        </p:txBody>
      </p:sp>
    </p:spTree>
    <p:extLst>
      <p:ext uri="{BB962C8B-B14F-4D97-AF65-F5344CB8AC3E}">
        <p14:creationId xmlns:p14="http://schemas.microsoft.com/office/powerpoint/2010/main" val="54959581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692474" y="405458"/>
            <a:ext cx="6135013" cy="743665"/>
          </a:xfrm>
          <a:prstGeom prst="rect">
            <a:avLst/>
          </a:prstGeom>
        </p:spPr>
        <p:txBody>
          <a:bodyPr wrap="none">
            <a:spAutoFit/>
          </a:bodyPr>
          <a:lstStyle/>
          <a:p>
            <a:pPr defTabSz="914400" eaLnBrk="0" fontAlgn="base" hangingPunct="0">
              <a:lnSpc>
                <a:spcPct val="150000"/>
              </a:lnSpc>
              <a:spcBef>
                <a:spcPct val="0"/>
              </a:spcBef>
              <a:spcAft>
                <a:spcPct val="0"/>
              </a:spcAft>
              <a:tabLst>
                <a:tab pos="2700655" algn="l"/>
              </a:tabLst>
              <a:defRPr/>
            </a:pPr>
            <a:r>
              <a:rPr lang="zh-CN" altLang="en-US" sz="3200" b="1" kern="100" dirty="0" smtClean="0">
                <a:solidFill>
                  <a:srgbClr val="0000FF"/>
                </a:solidFill>
                <a:latin typeface="Times New Roman"/>
                <a:ea typeface="微软雅黑" pitchFamily="34" charset="-122"/>
                <a:cs typeface="Times New Roman"/>
              </a:rPr>
              <a:t>考点</a:t>
            </a:r>
            <a:r>
              <a:rPr lang="en-US" altLang="zh-CN" sz="3200" b="1" kern="100" dirty="0" smtClean="0">
                <a:solidFill>
                  <a:srgbClr val="0000FF"/>
                </a:solidFill>
                <a:latin typeface="Times New Roman"/>
                <a:ea typeface="微软雅黑" pitchFamily="34" charset="-122"/>
                <a:cs typeface="Times New Roman"/>
              </a:rPr>
              <a:t>2</a:t>
            </a:r>
            <a:r>
              <a:rPr lang="zh-CN" altLang="en-US" sz="3200" b="1" kern="100" dirty="0">
                <a:solidFill>
                  <a:srgbClr val="0000FF"/>
                </a:solidFill>
                <a:latin typeface="Times New Roman"/>
                <a:ea typeface="微软雅黑" pitchFamily="34" charset="-122"/>
                <a:cs typeface="Times New Roman"/>
              </a:rPr>
              <a:t>　秦朝中央集权制度的形成</a:t>
            </a:r>
          </a:p>
        </p:txBody>
      </p:sp>
      <p:graphicFrame>
        <p:nvGraphicFramePr>
          <p:cNvPr id="5" name="表格 4"/>
          <p:cNvGraphicFramePr>
            <a:graphicFrameLocks noGrp="1"/>
          </p:cNvGraphicFramePr>
          <p:nvPr>
            <p:extLst>
              <p:ext uri="{D42A27DB-BD31-4B8C-83A1-F6EECF244321}">
                <p14:modId xmlns:p14="http://schemas.microsoft.com/office/powerpoint/2010/main" val="1162615886"/>
              </p:ext>
            </p:extLst>
          </p:nvPr>
        </p:nvGraphicFramePr>
        <p:xfrm>
          <a:off x="540346" y="2421682"/>
          <a:ext cx="8136903" cy="4023360"/>
        </p:xfrm>
        <a:graphic>
          <a:graphicData uri="http://schemas.openxmlformats.org/drawingml/2006/table">
            <a:tbl>
              <a:tblPr firstRow="1" firstCol="1" bandRow="1"/>
              <a:tblGrid>
                <a:gridCol w="1358863"/>
                <a:gridCol w="1983777"/>
                <a:gridCol w="1985404"/>
                <a:gridCol w="2808859"/>
              </a:tblGrid>
              <a:tr h="340401">
                <a:tc>
                  <a:txBody>
                    <a:bodyPr/>
                    <a:lstStyle/>
                    <a:p>
                      <a:pPr algn="ctr">
                        <a:spcAft>
                          <a:spcPts val="0"/>
                        </a:spcAft>
                        <a:tabLst>
                          <a:tab pos="1029335" algn="l"/>
                          <a:tab pos="1850390" algn="l"/>
                          <a:tab pos="2538095" algn="l"/>
                          <a:tab pos="3221990" algn="l"/>
                        </a:tabLst>
                      </a:pPr>
                      <a:r>
                        <a:rPr lang="zh-CN" sz="2400" b="1" dirty="0">
                          <a:solidFill>
                            <a:srgbClr val="000000"/>
                          </a:solidFill>
                          <a:effectLst/>
                          <a:latin typeface="Arial" panose="020B0604020202020204" pitchFamily="34" charset="0"/>
                          <a:ea typeface="黑体" panose="02010609060101010101" pitchFamily="49" charset="-122"/>
                          <a:cs typeface="Times New Roman" panose="02020603050405020304" pitchFamily="18" charset="0"/>
                        </a:rPr>
                        <a:t>年份</a:t>
                      </a:r>
                      <a:endParaRPr lang="zh-CN" sz="2400" b="1" dirty="0">
                        <a:solidFill>
                          <a:srgbClr val="000000"/>
                        </a:solidFill>
                        <a:effectLst/>
                        <a:latin typeface="NEU-BZ-S92"/>
                        <a:ea typeface="方正书宋_GBK"/>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zh-CN" sz="2400" b="1" dirty="0">
                          <a:solidFill>
                            <a:srgbClr val="000000"/>
                          </a:solidFill>
                          <a:effectLst/>
                          <a:latin typeface="Arial" panose="020B0604020202020204" pitchFamily="34" charset="0"/>
                          <a:ea typeface="黑体" panose="02010609060101010101" pitchFamily="49" charset="-122"/>
                          <a:cs typeface="Times New Roman" panose="02020603050405020304" pitchFamily="18" charset="0"/>
                        </a:rPr>
                        <a:t>试</a:t>
                      </a:r>
                      <a:r>
                        <a:rPr lang="zh-CN"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sz="2400" b="1" dirty="0">
                          <a:solidFill>
                            <a:srgbClr val="000000"/>
                          </a:solidFill>
                          <a:effectLst/>
                          <a:latin typeface="Arial" panose="020B0604020202020204" pitchFamily="34" charset="0"/>
                          <a:ea typeface="黑体" panose="02010609060101010101" pitchFamily="49" charset="-122"/>
                          <a:cs typeface="Times New Roman" panose="02020603050405020304" pitchFamily="18" charset="0"/>
                        </a:rPr>
                        <a:t>题</a:t>
                      </a:r>
                      <a:endParaRPr lang="zh-CN" sz="2400" b="1" dirty="0">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zh-CN" sz="2400" b="1">
                          <a:solidFill>
                            <a:srgbClr val="000000"/>
                          </a:solidFill>
                          <a:effectLst/>
                          <a:latin typeface="Arial" panose="020B0604020202020204" pitchFamily="34" charset="0"/>
                          <a:ea typeface="黑体" panose="02010609060101010101" pitchFamily="49" charset="-122"/>
                          <a:cs typeface="Times New Roman" panose="02020603050405020304" pitchFamily="18" charset="0"/>
                        </a:rPr>
                        <a:t>立意角度</a:t>
                      </a:r>
                      <a:endParaRPr lang="zh-CN" sz="2400" b="1">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zh-CN" sz="2400" b="1" dirty="0" smtClean="0">
                          <a:solidFill>
                            <a:srgbClr val="000000"/>
                          </a:solidFill>
                          <a:effectLst/>
                          <a:latin typeface="Arial" panose="020B0604020202020204" pitchFamily="34" charset="0"/>
                          <a:ea typeface="黑体" panose="02010609060101010101" pitchFamily="49" charset="-122"/>
                          <a:cs typeface="Times New Roman" panose="02020603050405020304" pitchFamily="18" charset="0"/>
                        </a:rPr>
                        <a:t>命题</a:t>
                      </a:r>
                      <a:r>
                        <a:rPr lang="zh-CN" sz="2400" b="1" dirty="0">
                          <a:solidFill>
                            <a:srgbClr val="000000"/>
                          </a:solidFill>
                          <a:effectLst/>
                          <a:latin typeface="Arial" panose="020B0604020202020204" pitchFamily="34" charset="0"/>
                          <a:ea typeface="黑体" panose="02010609060101010101" pitchFamily="49" charset="-122"/>
                          <a:cs typeface="Times New Roman" panose="02020603050405020304" pitchFamily="18" charset="0"/>
                        </a:rPr>
                        <a:t>特点</a:t>
                      </a:r>
                      <a:endParaRPr lang="zh-CN" sz="2400" b="1" dirty="0">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401">
                <a:tc>
                  <a:txBody>
                    <a:bodyPr/>
                    <a:lstStyle/>
                    <a:p>
                      <a:pPr algn="ctr">
                        <a:spcAft>
                          <a:spcPts val="0"/>
                        </a:spcAft>
                        <a:tabLst>
                          <a:tab pos="1029335" algn="l"/>
                          <a:tab pos="1850390" algn="l"/>
                          <a:tab pos="2538095" algn="l"/>
                          <a:tab pos="3221990" algn="l"/>
                        </a:tabLst>
                      </a:pPr>
                      <a:r>
                        <a:rPr lang="en-US"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2017</a:t>
                      </a:r>
                      <a:r>
                        <a:rPr lang="zh-CN"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a:t>
                      </a:r>
                      <a:endParaRPr lang="zh-CN" sz="2400" b="1" dirty="0">
                        <a:solidFill>
                          <a:srgbClr val="000000"/>
                        </a:solidFill>
                        <a:effectLst/>
                        <a:latin typeface="NEU-BZ-S92"/>
                        <a:ea typeface="方正书宋_GBK"/>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zh-CN"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无考查</a:t>
                      </a:r>
                      <a:endParaRPr lang="zh-CN" sz="2400" b="1" dirty="0">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en-US" sz="2400" b="1">
                          <a:solidFill>
                            <a:srgbClr val="000000"/>
                          </a:solidFill>
                          <a:effectLst/>
                          <a:latin typeface="NEU-BZ-S92"/>
                          <a:ea typeface="方正书宋_GBK"/>
                          <a:cs typeface="Times New Roman" panose="02020603050405020304" pitchFamily="18" charset="0"/>
                        </a:rPr>
                        <a:t> </a:t>
                      </a:r>
                      <a:endParaRPr lang="zh-CN" sz="2400" b="1">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ctr">
                        <a:spcAft>
                          <a:spcPts val="0"/>
                        </a:spcAft>
                        <a:tabLst>
                          <a:tab pos="1029335" algn="l"/>
                          <a:tab pos="1850390" algn="l"/>
                          <a:tab pos="2538095" algn="l"/>
                          <a:tab pos="3221990" algn="l"/>
                        </a:tabLst>
                      </a:pPr>
                      <a:r>
                        <a:rPr lang="zh-CN"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近几年</a:t>
                      </a:r>
                      <a:r>
                        <a:rPr lang="en-US"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课标全国卷对本讲内容的考查主要是秦朝专制主义中央集权制度建立的</a:t>
                      </a:r>
                      <a:r>
                        <a:rPr lang="zh-CN" sz="2400" b="1"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背景和郡县制</a:t>
                      </a:r>
                      <a:r>
                        <a:rPr lang="en-US"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突出对材料信息的解读和阐释以及透过现象看本质的能力的考查</a:t>
                      </a:r>
                      <a:r>
                        <a:rPr lang="en-US"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强调</a:t>
                      </a:r>
                      <a:r>
                        <a:rPr lang="zh-CN" sz="2400" b="1"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秦朝中央集权制度建立的深远影响</a:t>
                      </a:r>
                      <a:endParaRPr lang="zh-CN" sz="2400" b="1" dirty="0">
                        <a:solidFill>
                          <a:srgbClr val="FF0000"/>
                        </a:solidFill>
                        <a:effectLst/>
                        <a:latin typeface="NEU-BZ-S92"/>
                        <a:ea typeface="方正书宋_GBK"/>
                        <a:cs typeface="Times New Roman" panose="02020603050405020304" pitchFamily="18" charset="0"/>
                      </a:endParaRPr>
                    </a:p>
                  </a:txBody>
                  <a:tcPr marL="22860" marR="2286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r h="340401">
                <a:tc>
                  <a:txBody>
                    <a:bodyPr/>
                    <a:lstStyle/>
                    <a:p>
                      <a:pPr algn="ctr">
                        <a:spcAft>
                          <a:spcPts val="0"/>
                        </a:spcAft>
                        <a:tabLst>
                          <a:tab pos="1029335" algn="l"/>
                          <a:tab pos="1850390" algn="l"/>
                          <a:tab pos="2538095" algn="l"/>
                          <a:tab pos="3221990" algn="l"/>
                        </a:tabLst>
                      </a:pPr>
                      <a:r>
                        <a:rPr lang="en-US" sz="2400" b="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2016</a:t>
                      </a:r>
                      <a:r>
                        <a:rPr lang="zh-CN" sz="2400" b="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a:t>
                      </a:r>
                      <a:endParaRPr lang="zh-CN" sz="2400" b="1">
                        <a:solidFill>
                          <a:srgbClr val="000000"/>
                        </a:solidFill>
                        <a:effectLst/>
                        <a:latin typeface="NEU-BZ-S92"/>
                        <a:ea typeface="方正书宋_GBK"/>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zh-CN"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无考查</a:t>
                      </a:r>
                      <a:endParaRPr lang="zh-CN" sz="2400" b="1" dirty="0">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en-US" sz="2400" b="1">
                          <a:solidFill>
                            <a:srgbClr val="000000"/>
                          </a:solidFill>
                          <a:effectLst/>
                          <a:latin typeface="NEU-BZ-S92"/>
                          <a:ea typeface="方正书宋_GBK"/>
                          <a:cs typeface="Times New Roman" panose="02020603050405020304" pitchFamily="18" charset="0"/>
                        </a:rPr>
                        <a:t> </a:t>
                      </a:r>
                      <a:endParaRPr lang="zh-CN" sz="2400" b="1">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CN" altLang="en-US"/>
                    </a:p>
                  </a:txBody>
                  <a:tcPr/>
                </a:tc>
              </a:tr>
              <a:tr h="340401">
                <a:tc>
                  <a:txBody>
                    <a:bodyPr/>
                    <a:lstStyle/>
                    <a:p>
                      <a:pPr algn="ctr">
                        <a:spcAft>
                          <a:spcPts val="0"/>
                        </a:spcAft>
                        <a:tabLst>
                          <a:tab pos="1029335" algn="l"/>
                          <a:tab pos="1850390" algn="l"/>
                          <a:tab pos="2538095" algn="l"/>
                          <a:tab pos="3221990" algn="l"/>
                        </a:tabLst>
                      </a:pPr>
                      <a:r>
                        <a:rPr lang="en-US" sz="2400" b="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2015</a:t>
                      </a:r>
                      <a:r>
                        <a:rPr lang="zh-CN" sz="2400" b="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a:t>
                      </a:r>
                      <a:endParaRPr lang="zh-CN" sz="2400" b="1">
                        <a:solidFill>
                          <a:srgbClr val="000000"/>
                        </a:solidFill>
                        <a:effectLst/>
                        <a:latin typeface="NEU-BZ-S92"/>
                        <a:ea typeface="方正书宋_GBK"/>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zh-CN"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无考查</a:t>
                      </a:r>
                      <a:endParaRPr lang="zh-CN" sz="2400" b="1" dirty="0">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en-US" sz="2400" b="1" dirty="0">
                          <a:solidFill>
                            <a:srgbClr val="000000"/>
                          </a:solidFill>
                          <a:effectLst/>
                          <a:latin typeface="NEU-BZ-S92"/>
                          <a:ea typeface="方正书宋_GBK"/>
                          <a:cs typeface="Times New Roman" panose="02020603050405020304" pitchFamily="18" charset="0"/>
                        </a:rPr>
                        <a:t> </a:t>
                      </a:r>
                      <a:endParaRPr lang="zh-CN" sz="2400" b="1" dirty="0">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CN" altLang="en-US"/>
                    </a:p>
                  </a:txBody>
                  <a:tcPr/>
                </a:tc>
              </a:tr>
              <a:tr h="340401">
                <a:tc>
                  <a:txBody>
                    <a:bodyPr/>
                    <a:lstStyle/>
                    <a:p>
                      <a:pPr algn="ctr">
                        <a:spcAft>
                          <a:spcPts val="0"/>
                        </a:spcAft>
                        <a:tabLst>
                          <a:tab pos="1029335" algn="l"/>
                          <a:tab pos="1850390" algn="l"/>
                          <a:tab pos="2538095" algn="l"/>
                          <a:tab pos="3221990" algn="l"/>
                        </a:tabLst>
                      </a:pPr>
                      <a:r>
                        <a:rPr lang="en-US" sz="2400" b="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2014</a:t>
                      </a:r>
                      <a:r>
                        <a:rPr lang="zh-CN" sz="2400" b="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a:t>
                      </a:r>
                      <a:endParaRPr lang="zh-CN" sz="2400" b="1">
                        <a:solidFill>
                          <a:srgbClr val="000000"/>
                        </a:solidFill>
                        <a:effectLst/>
                        <a:latin typeface="NEU-BZ-S92"/>
                        <a:ea typeface="方正书宋_GBK"/>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zh-CN" sz="2400" b="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无考查</a:t>
                      </a:r>
                      <a:endParaRPr lang="zh-CN" sz="2400" b="1">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en-US" sz="2400" b="1" dirty="0">
                          <a:solidFill>
                            <a:srgbClr val="000000"/>
                          </a:solidFill>
                          <a:effectLst/>
                          <a:latin typeface="NEU-BZ-S92"/>
                          <a:ea typeface="方正书宋_GBK"/>
                          <a:cs typeface="Times New Roman" panose="02020603050405020304" pitchFamily="18" charset="0"/>
                        </a:rPr>
                        <a:t> </a:t>
                      </a:r>
                      <a:endParaRPr lang="zh-CN" sz="2400" b="1" dirty="0">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CN" altLang="en-US"/>
                    </a:p>
                  </a:txBody>
                  <a:tcPr/>
                </a:tc>
              </a:tr>
              <a:tr h="2042409">
                <a:tc>
                  <a:txBody>
                    <a:bodyPr/>
                    <a:lstStyle/>
                    <a:p>
                      <a:pPr algn="ctr">
                        <a:spcAft>
                          <a:spcPts val="0"/>
                        </a:spcAft>
                        <a:tabLst>
                          <a:tab pos="1029335" algn="l"/>
                          <a:tab pos="1850390" algn="l"/>
                          <a:tab pos="2538095" algn="l"/>
                          <a:tab pos="3221990" algn="l"/>
                        </a:tabLst>
                      </a:pPr>
                      <a:r>
                        <a:rPr lang="en-US" sz="2400" b="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2013</a:t>
                      </a:r>
                      <a:r>
                        <a:rPr lang="zh-CN" sz="2400" b="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a:t>
                      </a:r>
                      <a:endParaRPr lang="zh-CN" sz="2400" b="1">
                        <a:solidFill>
                          <a:srgbClr val="000000"/>
                        </a:solidFill>
                        <a:effectLst/>
                        <a:latin typeface="NEU-BZ-S92"/>
                        <a:ea typeface="方正书宋_GBK"/>
                        <a:cs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zh-CN" sz="2400" b="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课标全国</a:t>
                      </a:r>
                      <a:r>
                        <a:rPr lang="zh-CN" sz="2400" b="1">
                          <a:solidFill>
                            <a:srgbClr val="000000"/>
                          </a:solidFill>
                          <a:effectLst/>
                          <a:latin typeface="NEU-BZ-S92"/>
                          <a:ea typeface="宋体" panose="02010600030101010101" pitchFamily="2" charset="-122"/>
                          <a:cs typeface="宋体" panose="02010600030101010101" pitchFamily="2" charset="-122"/>
                        </a:rPr>
                        <a:t>Ⅰ</a:t>
                      </a:r>
                      <a:r>
                        <a:rPr lang="en-US" sz="2400" b="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,24</a:t>
                      </a:r>
                      <a:endParaRPr lang="zh-CN" sz="2400" b="1">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spcAft>
                          <a:spcPts val="0"/>
                        </a:spcAft>
                        <a:tabLst>
                          <a:tab pos="1029335" algn="l"/>
                          <a:tab pos="1850390" algn="l"/>
                          <a:tab pos="2538095" algn="l"/>
                          <a:tab pos="3221990" algn="l"/>
                        </a:tabLst>
                      </a:pPr>
                      <a:r>
                        <a:rPr lang="zh-CN"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战国墓葬</a:t>
                      </a:r>
                      <a:r>
                        <a:rPr lang="en-US"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分封制的瓦解</a:t>
                      </a:r>
                      <a:r>
                        <a:rPr lang="en-US" sz="2400" b="1"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zh-CN" sz="2400" b="1" dirty="0">
                        <a:solidFill>
                          <a:srgbClr val="000000"/>
                        </a:solidFill>
                        <a:effectLst/>
                        <a:latin typeface="NEU-BZ-S92"/>
                        <a:ea typeface="方正书宋_GBK"/>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vMerge="1">
                  <a:txBody>
                    <a:bodyPr/>
                    <a:lstStyle/>
                    <a:p>
                      <a:endParaRPr lang="zh-CN" altLang="en-US"/>
                    </a:p>
                  </a:txBody>
                  <a:tcPr/>
                </a:tc>
              </a:tr>
            </a:tbl>
          </a:graphicData>
        </a:graphic>
      </p:graphicFrame>
      <p:sp>
        <p:nvSpPr>
          <p:cNvPr id="8" name="圆角矩形 7">
            <a:hlinkClick r:id="rId2" action="ppaction://hlinksldjump"/>
          </p:cNvPr>
          <p:cNvSpPr/>
          <p:nvPr/>
        </p:nvSpPr>
        <p:spPr>
          <a:xfrm>
            <a:off x="179388" y="1558925"/>
            <a:ext cx="2160587" cy="550863"/>
          </a:xfrm>
          <a:prstGeom prst="roundRect">
            <a:avLst/>
          </a:prstGeom>
          <a:solidFill>
            <a:srgbClr val="E20000"/>
          </a:solidFill>
          <a:ln w="25400" cap="flat" cmpd="sng" algn="ctr">
            <a:noFill/>
            <a:prstDash val="solid"/>
          </a:ln>
          <a:effectLst/>
        </p:spPr>
        <p:txBody>
          <a:bodyPr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zh-CN" altLang="en-US" b="1" i="0" u="none" strike="noStrike" kern="0" cap="none" spc="0" normalizeH="0" baseline="0" noProof="0" dirty="0">
                <a:ln>
                  <a:noFill/>
                </a:ln>
                <a:solidFill>
                  <a:srgbClr val="FFFFFF"/>
                </a:solidFill>
                <a:effectLst/>
                <a:uLnTx/>
                <a:uFillTx/>
                <a:latin typeface="幼圆" panose="02010509060101010101" pitchFamily="49" charset="-122"/>
                <a:ea typeface="幼圆" panose="02010509060101010101" pitchFamily="49" charset="-122"/>
                <a:cs typeface="+mn-cs"/>
              </a:rPr>
              <a:t>一、考情分析</a:t>
            </a:r>
          </a:p>
        </p:txBody>
      </p:sp>
    </p:spTree>
    <p:extLst>
      <p:ext uri="{BB962C8B-B14F-4D97-AF65-F5344CB8AC3E}">
        <p14:creationId xmlns:p14="http://schemas.microsoft.com/office/powerpoint/2010/main" val="345371465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a:hlinkClick r:id="rId2" action="ppaction://hlinksldjump"/>
          </p:cNvPr>
          <p:cNvSpPr/>
          <p:nvPr/>
        </p:nvSpPr>
        <p:spPr>
          <a:xfrm>
            <a:off x="180306" y="189434"/>
            <a:ext cx="2160587" cy="550863"/>
          </a:xfrm>
          <a:prstGeom prst="roundRect">
            <a:avLst/>
          </a:prstGeom>
          <a:solidFill>
            <a:srgbClr val="E20000"/>
          </a:solidFill>
          <a:ln w="25400" cap="flat" cmpd="sng" algn="ctr">
            <a:noFill/>
            <a:prstDash val="solid"/>
          </a:ln>
          <a:effectLst/>
        </p:spPr>
        <p:txBody>
          <a:bodyPr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zh-CN" altLang="en-US" b="1" i="0" u="none" strike="noStrike" kern="0" cap="none" spc="0" normalizeH="0" baseline="0" noProof="0" dirty="0" smtClean="0">
                <a:ln>
                  <a:noFill/>
                </a:ln>
                <a:solidFill>
                  <a:srgbClr val="FFFFFF"/>
                </a:solidFill>
                <a:effectLst/>
                <a:uLnTx/>
                <a:uFillTx/>
                <a:latin typeface="幼圆" panose="02010509060101010101" pitchFamily="49" charset="-122"/>
                <a:ea typeface="幼圆" panose="02010509060101010101" pitchFamily="49" charset="-122"/>
                <a:cs typeface="+mn-cs"/>
              </a:rPr>
              <a:t>二、回顾主干</a:t>
            </a:r>
            <a:endParaRPr kumimoji="0" lang="zh-CN" altLang="en-US" b="1" i="0" u="none" strike="noStrike" kern="0" cap="none" spc="0" normalizeH="0" baseline="0" noProof="0" dirty="0">
              <a:ln>
                <a:noFill/>
              </a:ln>
              <a:solidFill>
                <a:srgbClr val="FFFFFF"/>
              </a:solidFill>
              <a:effectLst/>
              <a:uLnTx/>
              <a:uFillTx/>
              <a:latin typeface="幼圆" panose="02010509060101010101" pitchFamily="49" charset="-122"/>
              <a:ea typeface="幼圆" panose="02010509060101010101" pitchFamily="49" charset="-122"/>
              <a:cs typeface="+mn-cs"/>
            </a:endParaRPr>
          </a:p>
        </p:txBody>
      </p:sp>
      <p:sp>
        <p:nvSpPr>
          <p:cNvPr id="8" name="矩形 7"/>
          <p:cNvSpPr/>
          <p:nvPr/>
        </p:nvSpPr>
        <p:spPr>
          <a:xfrm>
            <a:off x="3372301" y="701524"/>
            <a:ext cx="2040943" cy="646331"/>
          </a:xfrm>
          <a:prstGeom prst="rect">
            <a:avLst/>
          </a:prstGeom>
        </p:spPr>
        <p:txBody>
          <a:bodyPr wrap="none">
            <a:spAutoFit/>
          </a:bodyPr>
          <a:lstStyle/>
          <a:p>
            <a:pPr algn="just">
              <a:lnSpc>
                <a:spcPct val="150000"/>
              </a:lnSpc>
              <a:tabLst>
                <a:tab pos="1958125" algn="l"/>
              </a:tabLst>
              <a:defRPr/>
            </a:pPr>
            <a:r>
              <a:rPr lang="zh-CN" altLang="en-US" b="1" kern="100" dirty="0">
                <a:solidFill>
                  <a:srgbClr val="0000FF"/>
                </a:solidFill>
                <a:latin typeface="黑体" panose="02010609060101010101" pitchFamily="49" charset="-122"/>
                <a:ea typeface="黑体" panose="02010609060101010101" pitchFamily="49" charset="-122"/>
                <a:cs typeface="Times New Roman"/>
              </a:rPr>
              <a:t>一</a:t>
            </a:r>
            <a:r>
              <a:rPr lang="zh-CN" altLang="en-US" b="1" kern="100" dirty="0" smtClean="0">
                <a:solidFill>
                  <a:srgbClr val="0000FF"/>
                </a:solidFill>
                <a:latin typeface="黑体" panose="02010609060101010101" pitchFamily="49" charset="-122"/>
                <a:ea typeface="黑体" panose="02010609060101010101" pitchFamily="49" charset="-122"/>
                <a:cs typeface="Times New Roman"/>
              </a:rPr>
              <a:t>、秦的统一</a:t>
            </a:r>
            <a:endParaRPr lang="zh-CN" altLang="zh-CN" b="1" kern="100" dirty="0">
              <a:solidFill>
                <a:srgbClr val="0000FF"/>
              </a:solidFill>
              <a:latin typeface="黑体" panose="02010609060101010101" pitchFamily="49" charset="-122"/>
              <a:ea typeface="黑体" panose="02010609060101010101" pitchFamily="49" charset="-122"/>
              <a:cs typeface="Times New Roman"/>
            </a:endParaRPr>
          </a:p>
        </p:txBody>
      </p:sp>
      <p:graphicFrame>
        <p:nvGraphicFramePr>
          <p:cNvPr id="9" name="表格 8"/>
          <p:cNvGraphicFramePr>
            <a:graphicFrameLocks noGrp="1"/>
          </p:cNvGraphicFramePr>
          <p:nvPr>
            <p:extLst>
              <p:ext uri="{D42A27DB-BD31-4B8C-83A1-F6EECF244321}">
                <p14:modId xmlns:p14="http://schemas.microsoft.com/office/powerpoint/2010/main" val="3114734203"/>
              </p:ext>
            </p:extLst>
          </p:nvPr>
        </p:nvGraphicFramePr>
        <p:xfrm>
          <a:off x="612354" y="1845618"/>
          <a:ext cx="7992889" cy="4537092"/>
        </p:xfrm>
        <a:graphic>
          <a:graphicData uri="http://schemas.openxmlformats.org/drawingml/2006/table">
            <a:tbl>
              <a:tblPr firstRow="1" bandRow="1">
                <a:tableStyleId>{5940675A-B579-460E-94D1-54222C63F5DA}</a:tableStyleId>
              </a:tblPr>
              <a:tblGrid>
                <a:gridCol w="1461581"/>
                <a:gridCol w="1202715"/>
                <a:gridCol w="5328593"/>
              </a:tblGrid>
              <a:tr h="612068">
                <a:tc rowSpan="2">
                  <a:txBody>
                    <a:bodyPr/>
                    <a:lstStyle/>
                    <a:p>
                      <a:endParaRPr lang="en-US" altLang="zh-CN" sz="2400" b="1" dirty="0" smtClean="0">
                        <a:latin typeface="黑体" panose="02010609060101010101" pitchFamily="49" charset="-122"/>
                        <a:ea typeface="黑体" panose="02010609060101010101" pitchFamily="49" charset="-122"/>
                      </a:endParaRPr>
                    </a:p>
                    <a:p>
                      <a:r>
                        <a:rPr lang="zh-CN" altLang="en-US" sz="2400" b="1" dirty="0" smtClean="0">
                          <a:latin typeface="黑体" panose="02010609060101010101" pitchFamily="49" charset="-122"/>
                          <a:ea typeface="黑体" panose="02010609060101010101" pitchFamily="49" charset="-122"/>
                        </a:rPr>
                        <a:t>统一过程</a:t>
                      </a:r>
                      <a:endParaRPr lang="zh-CN" altLang="en-US" sz="2400" b="1" dirty="0">
                        <a:latin typeface="黑体" panose="02010609060101010101" pitchFamily="49" charset="-122"/>
                        <a:ea typeface="黑体" panose="02010609060101010101" pitchFamily="49" charset="-122"/>
                      </a:endParaRPr>
                    </a:p>
                  </a:txBody>
                  <a:tcPr/>
                </a:tc>
                <a:tc>
                  <a:txBody>
                    <a:bodyPr/>
                    <a:lstStyle/>
                    <a:p>
                      <a:r>
                        <a:rPr lang="zh-CN" altLang="en-US" sz="2400" b="1" dirty="0" smtClean="0">
                          <a:latin typeface="黑体" panose="02010609060101010101" pitchFamily="49" charset="-122"/>
                          <a:ea typeface="黑体" panose="02010609060101010101" pitchFamily="49" charset="-122"/>
                        </a:rPr>
                        <a:t>六王毕</a:t>
                      </a:r>
                      <a:endParaRPr lang="zh-CN" altLang="en-US" sz="2400" b="1" dirty="0">
                        <a:latin typeface="黑体" panose="02010609060101010101" pitchFamily="49" charset="-122"/>
                        <a:ea typeface="黑体" panose="02010609060101010101" pitchFamily="49" charset="-122"/>
                      </a:endParaRPr>
                    </a:p>
                  </a:txBody>
                  <a:tcPr/>
                </a:tc>
                <a:tc>
                  <a:txBody>
                    <a:bodyPr/>
                    <a:lstStyle/>
                    <a:p>
                      <a:endParaRPr lang="zh-CN" altLang="en-US" sz="2400" b="1" dirty="0">
                        <a:latin typeface="黑体" panose="02010609060101010101" pitchFamily="49" charset="-122"/>
                        <a:ea typeface="黑体" panose="02010609060101010101" pitchFamily="49" charset="-122"/>
                      </a:endParaRPr>
                    </a:p>
                  </a:txBody>
                  <a:tcPr/>
                </a:tc>
              </a:tr>
              <a:tr h="612068">
                <a:tc vMerge="1">
                  <a:txBody>
                    <a:bodyPr/>
                    <a:lstStyle/>
                    <a:p>
                      <a:endParaRPr lang="zh-CN" altLang="en-US"/>
                    </a:p>
                  </a:txBody>
                  <a:tcPr/>
                </a:tc>
                <a:tc>
                  <a:txBody>
                    <a:bodyPr/>
                    <a:lstStyle/>
                    <a:p>
                      <a:endParaRPr lang="en-US" altLang="zh-CN" sz="2400" b="1" dirty="0" smtClean="0">
                        <a:latin typeface="黑体" panose="02010609060101010101" pitchFamily="49" charset="-122"/>
                        <a:ea typeface="黑体" panose="02010609060101010101" pitchFamily="49" charset="-122"/>
                      </a:endParaRPr>
                    </a:p>
                    <a:p>
                      <a:r>
                        <a:rPr lang="zh-CN" altLang="en-US" sz="2400" b="1" dirty="0" smtClean="0">
                          <a:latin typeface="黑体" panose="02010609060101010101" pitchFamily="49" charset="-122"/>
                          <a:ea typeface="黑体" panose="02010609060101010101" pitchFamily="49" charset="-122"/>
                        </a:rPr>
                        <a:t>四海一</a:t>
                      </a:r>
                      <a:endParaRPr lang="zh-CN" altLang="en-US" sz="2400" b="1" dirty="0">
                        <a:latin typeface="黑体" panose="02010609060101010101" pitchFamily="49" charset="-122"/>
                        <a:ea typeface="黑体" panose="02010609060101010101" pitchFamily="49" charset="-122"/>
                      </a:endParaRPr>
                    </a:p>
                  </a:txBody>
                  <a:tcPr/>
                </a:tc>
                <a:tc>
                  <a:txBody>
                    <a:bodyPr/>
                    <a:lstStyle/>
                    <a:p>
                      <a:r>
                        <a:rPr lang="zh-CN" altLang="en-US" sz="2400" b="1" dirty="0" smtClean="0">
                          <a:latin typeface="黑体" panose="02010609060101010101" pitchFamily="49" charset="-122"/>
                          <a:ea typeface="黑体" panose="02010609060101010101" pitchFamily="49" charset="-122"/>
                        </a:rPr>
                        <a:t>北方：</a:t>
                      </a:r>
                    </a:p>
                    <a:p>
                      <a:r>
                        <a:rPr lang="zh-CN" altLang="en-US" sz="2400" b="1" dirty="0" smtClean="0">
                          <a:latin typeface="黑体" panose="02010609060101010101" pitchFamily="49" charset="-122"/>
                          <a:ea typeface="黑体" panose="02010609060101010101" pitchFamily="49" charset="-122"/>
                        </a:rPr>
                        <a:t>岭南：</a:t>
                      </a:r>
                    </a:p>
                    <a:p>
                      <a:r>
                        <a:rPr lang="zh-CN" altLang="en-US" sz="2400" b="1" dirty="0" smtClean="0">
                          <a:latin typeface="黑体" panose="02010609060101010101" pitchFamily="49" charset="-122"/>
                          <a:ea typeface="黑体" panose="02010609060101010101" pitchFamily="49" charset="-122"/>
                        </a:rPr>
                        <a:t>西南：</a:t>
                      </a:r>
                    </a:p>
                  </a:txBody>
                  <a:tcPr/>
                </a:tc>
              </a:tr>
              <a:tr h="1368152">
                <a:tc>
                  <a:txBody>
                    <a:bodyPr/>
                    <a:lstStyle/>
                    <a:p>
                      <a:endParaRPr lang="en-US" altLang="zh-CN" sz="2400" b="1" dirty="0" smtClean="0">
                        <a:latin typeface="黑体" panose="02010609060101010101" pitchFamily="49" charset="-122"/>
                        <a:ea typeface="黑体" panose="02010609060101010101" pitchFamily="49" charset="-122"/>
                      </a:endParaRPr>
                    </a:p>
                    <a:p>
                      <a:r>
                        <a:rPr lang="zh-CN" altLang="en-US" sz="2400" b="1" dirty="0" smtClean="0">
                          <a:latin typeface="黑体" panose="02010609060101010101" pitchFamily="49" charset="-122"/>
                          <a:ea typeface="黑体" panose="02010609060101010101" pitchFamily="49" charset="-122"/>
                        </a:rPr>
                        <a:t>统一条件</a:t>
                      </a:r>
                      <a:endParaRPr lang="zh-CN" altLang="en-US" sz="2400" b="1" dirty="0">
                        <a:latin typeface="黑体" panose="02010609060101010101" pitchFamily="49" charset="-122"/>
                        <a:ea typeface="黑体" panose="02010609060101010101" pitchFamily="49" charset="-122"/>
                      </a:endParaRPr>
                    </a:p>
                  </a:txBody>
                  <a:tcPr/>
                </a:tc>
                <a:tc gridSpan="2">
                  <a:txBody>
                    <a:bodyPr/>
                    <a:lstStyle/>
                    <a:p>
                      <a:endParaRPr lang="zh-CN" altLang="en-US" sz="2400" b="1" dirty="0">
                        <a:latin typeface="黑体" panose="02010609060101010101" pitchFamily="49" charset="-122"/>
                        <a:ea typeface="黑体" panose="02010609060101010101" pitchFamily="49" charset="-122"/>
                      </a:endParaRPr>
                    </a:p>
                  </a:txBody>
                  <a:tcPr/>
                </a:tc>
                <a:tc hMerge="1">
                  <a:txBody>
                    <a:bodyPr/>
                    <a:lstStyle/>
                    <a:p>
                      <a:endParaRPr lang="zh-CN" altLang="en-US"/>
                    </a:p>
                  </a:txBody>
                  <a:tcPr/>
                </a:tc>
              </a:tr>
              <a:tr h="1368152">
                <a:tc>
                  <a:txBody>
                    <a:bodyPr/>
                    <a:lstStyle/>
                    <a:p>
                      <a:endParaRPr lang="en-US" altLang="zh-CN" sz="2400" b="1" dirty="0" smtClean="0">
                        <a:latin typeface="黑体" panose="02010609060101010101" pitchFamily="49" charset="-122"/>
                        <a:ea typeface="黑体" panose="02010609060101010101" pitchFamily="49" charset="-122"/>
                      </a:endParaRPr>
                    </a:p>
                    <a:p>
                      <a:r>
                        <a:rPr lang="zh-CN" altLang="en-US" sz="2400" b="1" dirty="0" smtClean="0">
                          <a:latin typeface="黑体" panose="02010609060101010101" pitchFamily="49" charset="-122"/>
                          <a:ea typeface="黑体" panose="02010609060101010101" pitchFamily="49" charset="-122"/>
                        </a:rPr>
                        <a:t>统一影响</a:t>
                      </a:r>
                      <a:endParaRPr lang="zh-CN" altLang="en-US" sz="2400" b="1" dirty="0">
                        <a:latin typeface="黑体" panose="02010609060101010101" pitchFamily="49" charset="-122"/>
                        <a:ea typeface="黑体" panose="02010609060101010101" pitchFamily="49" charset="-122"/>
                      </a:endParaRPr>
                    </a:p>
                  </a:txBody>
                  <a:tcPr/>
                </a:tc>
                <a:tc gridSpan="2">
                  <a:txBody>
                    <a:bodyPr/>
                    <a:lstStyle/>
                    <a:p>
                      <a:endParaRPr lang="zh-CN" altLang="en-US" sz="2400" b="1" dirty="0">
                        <a:latin typeface="黑体" panose="02010609060101010101" pitchFamily="49" charset="-122"/>
                        <a:ea typeface="黑体" panose="02010609060101010101" pitchFamily="49" charset="-122"/>
                      </a:endParaRPr>
                    </a:p>
                  </a:txBody>
                  <a:tcPr/>
                </a:tc>
                <a:tc hMerge="1">
                  <a:txBody>
                    <a:bodyPr/>
                    <a:lstStyle/>
                    <a:p>
                      <a:endParaRPr lang="zh-CN" altLang="en-US"/>
                    </a:p>
                  </a:txBody>
                  <a:tcPr/>
                </a:tc>
              </a:tr>
            </a:tbl>
          </a:graphicData>
        </a:graphic>
      </p:graphicFrame>
      <p:pic>
        <p:nvPicPr>
          <p:cNvPr id="12" name="图片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09098" y="203762"/>
            <a:ext cx="967694" cy="1641856"/>
          </a:xfrm>
          <a:prstGeom prst="rect">
            <a:avLst/>
          </a:prstGeom>
        </p:spPr>
      </p:pic>
      <p:sp>
        <p:nvSpPr>
          <p:cNvPr id="13" name="矩形 12"/>
          <p:cNvSpPr/>
          <p:nvPr/>
        </p:nvSpPr>
        <p:spPr>
          <a:xfrm>
            <a:off x="3492674" y="1911906"/>
            <a:ext cx="3587842" cy="461665"/>
          </a:xfrm>
          <a:prstGeom prst="rect">
            <a:avLst/>
          </a:prstGeom>
        </p:spPr>
        <p:txBody>
          <a:bodyPr wrap="none">
            <a:spAutoFit/>
          </a:bodyPr>
          <a:lstStyle/>
          <a:p>
            <a:r>
              <a:rPr lang="zh-CN" altLang="en-US" b="1" dirty="0">
                <a:solidFill>
                  <a:srgbClr val="FF0000"/>
                </a:solidFill>
                <a:latin typeface="黑体" panose="02010609060101010101" pitchFamily="49" charset="-122"/>
                <a:ea typeface="黑体" panose="02010609060101010101" pitchFamily="49" charset="-122"/>
              </a:rPr>
              <a:t>韩、赵、魏、楚、燕、齐</a:t>
            </a:r>
            <a:endParaRPr lang="zh-CN" altLang="en-US" dirty="0">
              <a:solidFill>
                <a:srgbClr val="FF0000"/>
              </a:solidFill>
            </a:endParaRPr>
          </a:p>
        </p:txBody>
      </p:sp>
      <p:sp>
        <p:nvSpPr>
          <p:cNvPr id="14" name="矩形 13"/>
          <p:cNvSpPr/>
          <p:nvPr/>
        </p:nvSpPr>
        <p:spPr>
          <a:xfrm>
            <a:off x="2196530" y="3870309"/>
            <a:ext cx="6408713" cy="1015663"/>
          </a:xfrm>
          <a:prstGeom prst="rect">
            <a:avLst/>
          </a:prstGeom>
          <a:solidFill>
            <a:schemeClr val="bg1">
              <a:lumMod val="95000"/>
            </a:schemeClr>
          </a:solidFill>
        </p:spPr>
        <p:txBody>
          <a:bodyPr wrap="square">
            <a:spAutoFit/>
          </a:bodyPr>
          <a:lstStyle/>
          <a:p>
            <a:pPr lvl="0">
              <a:spcBef>
                <a:spcPct val="50000"/>
              </a:spcBef>
            </a:pPr>
            <a:r>
              <a:rPr lang="zh-CN" altLang="zh-CN" sz="2000" b="1" dirty="0" smtClean="0">
                <a:solidFill>
                  <a:prstClr val="black"/>
                </a:solidFill>
                <a:latin typeface="黑体" panose="02010609060101010101" pitchFamily="49" charset="-122"/>
                <a:ea typeface="黑体" panose="02010609060101010101" pitchFamily="49" charset="-122"/>
              </a:rPr>
              <a:t>商鞅变法</a:t>
            </a:r>
            <a:r>
              <a:rPr lang="zh-CN" altLang="en-US" sz="2000" b="1" dirty="0">
                <a:solidFill>
                  <a:prstClr val="black"/>
                </a:solidFill>
                <a:latin typeface="黑体" panose="02010609060101010101" pitchFamily="49" charset="-122"/>
                <a:ea typeface="黑体" panose="02010609060101010101" pitchFamily="49" charset="-122"/>
              </a:rPr>
              <a:t>后</a:t>
            </a:r>
            <a:r>
              <a:rPr lang="zh-CN" altLang="zh-CN" sz="2000" b="1" dirty="0">
                <a:solidFill>
                  <a:prstClr val="black"/>
                </a:solidFill>
                <a:latin typeface="黑体" panose="02010609060101010101" pitchFamily="49" charset="-122"/>
                <a:ea typeface="黑体" panose="02010609060101010101" pitchFamily="49" charset="-122"/>
              </a:rPr>
              <a:t>秦</a:t>
            </a:r>
            <a:r>
              <a:rPr lang="zh-CN" altLang="en-US" sz="2000" b="1" dirty="0">
                <a:solidFill>
                  <a:prstClr val="black"/>
                </a:solidFill>
                <a:latin typeface="黑体" panose="02010609060101010101" pitchFamily="49" charset="-122"/>
                <a:ea typeface="黑体" panose="02010609060101010101" pitchFamily="49" charset="-122"/>
              </a:rPr>
              <a:t>国实力</a:t>
            </a:r>
            <a:r>
              <a:rPr lang="zh-CN" altLang="en-US" sz="2000" b="1" dirty="0" smtClean="0">
                <a:solidFill>
                  <a:prstClr val="black"/>
                </a:solidFill>
                <a:latin typeface="黑体" panose="02010609060101010101" pitchFamily="49" charset="-122"/>
                <a:ea typeface="黑体" panose="02010609060101010101" pitchFamily="49" charset="-122"/>
              </a:rPr>
              <a:t>强盛（</a:t>
            </a:r>
            <a:r>
              <a:rPr lang="zh-CN" altLang="en-US" sz="2000" b="1" dirty="0">
                <a:solidFill>
                  <a:prstClr val="black"/>
                </a:solidFill>
                <a:latin typeface="黑体" panose="02010609060101010101" pitchFamily="49" charset="-122"/>
                <a:ea typeface="黑体" panose="02010609060101010101" pitchFamily="49" charset="-122"/>
              </a:rPr>
              <a:t>主要原因</a:t>
            </a:r>
            <a:r>
              <a:rPr lang="en-US" altLang="zh-CN" sz="2000" b="1" dirty="0" smtClean="0">
                <a:solidFill>
                  <a:prstClr val="black"/>
                </a:solidFill>
                <a:latin typeface="黑体" panose="02010609060101010101" pitchFamily="49" charset="-122"/>
                <a:ea typeface="黑体" panose="02010609060101010101" pitchFamily="49" charset="-122"/>
              </a:rPr>
              <a:t>)</a:t>
            </a:r>
            <a:r>
              <a:rPr lang="zh-CN" altLang="en-US" sz="2000" b="1" dirty="0" smtClean="0">
                <a:solidFill>
                  <a:prstClr val="black"/>
                </a:solidFill>
                <a:latin typeface="黑体" panose="02010609060101010101" pitchFamily="49" charset="-122"/>
                <a:ea typeface="黑体" panose="02010609060101010101" pitchFamily="49" charset="-122"/>
              </a:rPr>
              <a:t>；</a:t>
            </a:r>
            <a:r>
              <a:rPr lang="zh-CN" altLang="zh-CN" sz="2000" b="1" dirty="0" smtClean="0">
                <a:solidFill>
                  <a:prstClr val="black"/>
                </a:solidFill>
                <a:latin typeface="黑体" panose="02010609060101010101" pitchFamily="49" charset="-122"/>
                <a:ea typeface="黑体" panose="02010609060101010101" pitchFamily="49" charset="-122"/>
              </a:rPr>
              <a:t>人民</a:t>
            </a:r>
            <a:r>
              <a:rPr lang="zh-CN" altLang="zh-CN" sz="2000" b="1" dirty="0">
                <a:solidFill>
                  <a:prstClr val="black"/>
                </a:solidFill>
                <a:latin typeface="黑体" panose="02010609060101010101" pitchFamily="49" charset="-122"/>
                <a:ea typeface="黑体" panose="02010609060101010101" pitchFamily="49" charset="-122"/>
              </a:rPr>
              <a:t>渴望</a:t>
            </a:r>
            <a:r>
              <a:rPr lang="zh-CN" altLang="zh-CN" sz="2000" b="1" dirty="0" smtClean="0">
                <a:solidFill>
                  <a:prstClr val="black"/>
                </a:solidFill>
                <a:latin typeface="黑体" panose="02010609060101010101" pitchFamily="49" charset="-122"/>
                <a:ea typeface="黑体" panose="02010609060101010101" pitchFamily="49" charset="-122"/>
              </a:rPr>
              <a:t>统一</a:t>
            </a:r>
            <a:r>
              <a:rPr lang="zh-CN" altLang="en-US" sz="2000" b="1" dirty="0" smtClean="0">
                <a:solidFill>
                  <a:prstClr val="black"/>
                </a:solidFill>
                <a:latin typeface="黑体" panose="02010609060101010101" pitchFamily="49" charset="-122"/>
                <a:ea typeface="黑体" panose="02010609060101010101" pitchFamily="49" charset="-122"/>
              </a:rPr>
              <a:t>；</a:t>
            </a:r>
            <a:r>
              <a:rPr lang="zh-CN" altLang="zh-CN" sz="2000" b="1" dirty="0" smtClean="0">
                <a:solidFill>
                  <a:prstClr val="black"/>
                </a:solidFill>
                <a:latin typeface="黑体" panose="02010609060101010101" pitchFamily="49" charset="-122"/>
                <a:ea typeface="黑体" panose="02010609060101010101" pitchFamily="49" charset="-122"/>
              </a:rPr>
              <a:t>秦</a:t>
            </a:r>
            <a:r>
              <a:rPr lang="zh-CN" altLang="zh-CN" sz="2000" b="1" dirty="0">
                <a:solidFill>
                  <a:prstClr val="black"/>
                </a:solidFill>
                <a:latin typeface="黑体" panose="02010609060101010101" pitchFamily="49" charset="-122"/>
                <a:ea typeface="黑体" panose="02010609060101010101" pitchFamily="49" charset="-122"/>
              </a:rPr>
              <a:t>王嬴政的个人</a:t>
            </a:r>
            <a:r>
              <a:rPr lang="zh-CN" altLang="en-US" sz="2000" b="1" dirty="0">
                <a:solidFill>
                  <a:prstClr val="black"/>
                </a:solidFill>
                <a:latin typeface="黑体" panose="02010609060101010101" pitchFamily="49" charset="-122"/>
                <a:ea typeface="黑体" panose="02010609060101010101" pitchFamily="49" charset="-122"/>
              </a:rPr>
              <a:t>雄才伟</a:t>
            </a:r>
            <a:r>
              <a:rPr lang="zh-CN" altLang="en-US" sz="2000" b="1" dirty="0" smtClean="0">
                <a:solidFill>
                  <a:prstClr val="black"/>
                </a:solidFill>
                <a:latin typeface="黑体" panose="02010609060101010101" pitchFamily="49" charset="-122"/>
                <a:ea typeface="黑体" panose="02010609060101010101" pitchFamily="49" charset="-122"/>
              </a:rPr>
              <a:t>略；</a:t>
            </a:r>
            <a:r>
              <a:rPr lang="zh-CN" altLang="zh-CN" sz="2000" b="1" dirty="0" smtClean="0">
                <a:solidFill>
                  <a:prstClr val="black"/>
                </a:solidFill>
                <a:latin typeface="黑体" panose="02010609060101010101" pitchFamily="49" charset="-122"/>
                <a:ea typeface="黑体" panose="02010609060101010101" pitchFamily="49" charset="-122"/>
              </a:rPr>
              <a:t>区域性统一</a:t>
            </a:r>
            <a:r>
              <a:rPr lang="zh-CN" altLang="en-US" sz="2000" b="1" dirty="0" smtClean="0">
                <a:solidFill>
                  <a:prstClr val="black"/>
                </a:solidFill>
                <a:latin typeface="黑体" panose="02010609060101010101" pitchFamily="49" charset="-122"/>
                <a:ea typeface="黑体" panose="02010609060101010101" pitchFamily="49" charset="-122"/>
              </a:rPr>
              <a:t>；</a:t>
            </a:r>
            <a:r>
              <a:rPr lang="zh-CN" altLang="zh-CN" sz="2000" b="1" dirty="0" smtClean="0">
                <a:solidFill>
                  <a:prstClr val="black"/>
                </a:solidFill>
                <a:latin typeface="黑体" panose="02010609060101010101" pitchFamily="49" charset="-122"/>
                <a:ea typeface="黑体" panose="02010609060101010101" pitchFamily="49" charset="-122"/>
              </a:rPr>
              <a:t>封建</a:t>
            </a:r>
            <a:r>
              <a:rPr lang="zh-CN" altLang="zh-CN" sz="2000" b="1" dirty="0">
                <a:solidFill>
                  <a:prstClr val="black"/>
                </a:solidFill>
                <a:latin typeface="黑体" panose="02010609060101010101" pitchFamily="49" charset="-122"/>
                <a:ea typeface="黑体" panose="02010609060101010101" pitchFamily="49" charset="-122"/>
              </a:rPr>
              <a:t>经济的发展，经济联系</a:t>
            </a:r>
            <a:r>
              <a:rPr lang="zh-CN" altLang="zh-CN" sz="2000" b="1" dirty="0" smtClean="0">
                <a:solidFill>
                  <a:prstClr val="black"/>
                </a:solidFill>
                <a:latin typeface="黑体" panose="02010609060101010101" pitchFamily="49" charset="-122"/>
                <a:ea typeface="黑体" panose="02010609060101010101" pitchFamily="49" charset="-122"/>
              </a:rPr>
              <a:t>加强</a:t>
            </a:r>
            <a:r>
              <a:rPr lang="zh-CN" altLang="en-US" sz="2000" b="1" dirty="0" smtClean="0">
                <a:solidFill>
                  <a:prstClr val="black"/>
                </a:solidFill>
                <a:latin typeface="黑体" panose="02010609060101010101" pitchFamily="49" charset="-122"/>
                <a:ea typeface="黑体" panose="02010609060101010101" pitchFamily="49" charset="-122"/>
              </a:rPr>
              <a:t>（</a:t>
            </a:r>
            <a:r>
              <a:rPr lang="zh-CN" altLang="zh-CN" sz="2000" b="1" dirty="0" smtClean="0">
                <a:solidFill>
                  <a:prstClr val="black"/>
                </a:solidFill>
                <a:latin typeface="黑体" panose="02010609060101010101" pitchFamily="49" charset="-122"/>
                <a:ea typeface="黑体" panose="02010609060101010101" pitchFamily="49" charset="-122"/>
              </a:rPr>
              <a:t>经济基础</a:t>
            </a:r>
            <a:r>
              <a:rPr lang="zh-CN" altLang="zh-CN" sz="2000" b="1" dirty="0">
                <a:solidFill>
                  <a:prstClr val="black"/>
                </a:solidFill>
                <a:latin typeface="黑体" panose="02010609060101010101" pitchFamily="49" charset="-122"/>
                <a:ea typeface="黑体" panose="02010609060101010101" pitchFamily="49" charset="-122"/>
              </a:rPr>
              <a:t>）</a:t>
            </a:r>
            <a:endParaRPr lang="zh-CN" altLang="en-US" sz="2000" b="1" dirty="0">
              <a:solidFill>
                <a:prstClr val="black"/>
              </a:solidFill>
              <a:latin typeface="黑体" panose="02010609060101010101" pitchFamily="49" charset="-122"/>
              <a:ea typeface="黑体" panose="02010609060101010101" pitchFamily="49" charset="-122"/>
            </a:endParaRPr>
          </a:p>
        </p:txBody>
      </p:sp>
      <p:sp>
        <p:nvSpPr>
          <p:cNvPr id="15" name="矩形 14"/>
          <p:cNvSpPr/>
          <p:nvPr/>
        </p:nvSpPr>
        <p:spPr>
          <a:xfrm>
            <a:off x="2208888" y="5126509"/>
            <a:ext cx="6408713" cy="1015663"/>
          </a:xfrm>
          <a:prstGeom prst="rect">
            <a:avLst/>
          </a:prstGeom>
        </p:spPr>
        <p:txBody>
          <a:bodyPr wrap="square">
            <a:spAutoFit/>
          </a:bodyPr>
          <a:lstStyle/>
          <a:p>
            <a:pPr lvl="0">
              <a:spcBef>
                <a:spcPct val="20000"/>
              </a:spcBef>
            </a:pPr>
            <a:r>
              <a:rPr lang="zh-CN" altLang="en-US" sz="2000" b="1" dirty="0">
                <a:solidFill>
                  <a:prstClr val="black"/>
                </a:solidFill>
                <a:latin typeface="黑体" panose="02010609060101010101" pitchFamily="49" charset="-122"/>
                <a:ea typeface="黑体" panose="02010609060101010101" pitchFamily="49" charset="-122"/>
              </a:rPr>
              <a:t>①</a:t>
            </a:r>
            <a:r>
              <a:rPr lang="zh-CN" altLang="en-GB" sz="2000" b="1" dirty="0">
                <a:solidFill>
                  <a:prstClr val="black"/>
                </a:solidFill>
                <a:latin typeface="黑体" panose="02010609060101010101" pitchFamily="49" charset="-122"/>
                <a:ea typeface="黑体" panose="02010609060101010101" pitchFamily="49" charset="-122"/>
              </a:rPr>
              <a:t>扩大</a:t>
            </a:r>
            <a:r>
              <a:rPr lang="zh-CN" altLang="en-US" sz="2000" b="1" dirty="0">
                <a:solidFill>
                  <a:prstClr val="black"/>
                </a:solidFill>
                <a:latin typeface="黑体" panose="02010609060101010101" pitchFamily="49" charset="-122"/>
                <a:ea typeface="黑体" panose="02010609060101010101" pitchFamily="49" charset="-122"/>
              </a:rPr>
              <a:t>了</a:t>
            </a:r>
            <a:r>
              <a:rPr lang="zh-CN" altLang="en-GB" sz="2000" b="1" dirty="0">
                <a:solidFill>
                  <a:srgbClr val="FF0000"/>
                </a:solidFill>
                <a:latin typeface="黑体" panose="02010609060101010101" pitchFamily="49" charset="-122"/>
                <a:ea typeface="黑体" panose="02010609060101010101" pitchFamily="49" charset="-122"/>
              </a:rPr>
              <a:t>疆域</a:t>
            </a:r>
            <a:r>
              <a:rPr lang="zh-CN" altLang="en-GB" sz="2000" b="1" dirty="0">
                <a:solidFill>
                  <a:prstClr val="black"/>
                </a:solidFill>
                <a:latin typeface="黑体" panose="02010609060101010101" pitchFamily="49" charset="-122"/>
                <a:ea typeface="黑体" panose="02010609060101010101" pitchFamily="49" charset="-122"/>
              </a:rPr>
              <a:t>，推动了中华</a:t>
            </a:r>
            <a:r>
              <a:rPr lang="zh-CN" altLang="en-GB" sz="2000" b="1" dirty="0">
                <a:solidFill>
                  <a:srgbClr val="FF0000"/>
                </a:solidFill>
                <a:latin typeface="黑体" panose="02010609060101010101" pitchFamily="49" charset="-122"/>
                <a:ea typeface="黑体" panose="02010609060101010101" pitchFamily="49" charset="-122"/>
              </a:rPr>
              <a:t>民族</a:t>
            </a:r>
            <a:r>
              <a:rPr lang="zh-CN" altLang="en-GB" sz="2000" b="1" dirty="0">
                <a:solidFill>
                  <a:prstClr val="black"/>
                </a:solidFill>
                <a:latin typeface="黑体" panose="02010609060101010101" pitchFamily="49" charset="-122"/>
                <a:ea typeface="黑体" panose="02010609060101010101" pitchFamily="49" charset="-122"/>
              </a:rPr>
              <a:t>多元一体</a:t>
            </a:r>
            <a:r>
              <a:rPr lang="zh-CN" altLang="en-GB" sz="2000" b="1" dirty="0">
                <a:solidFill>
                  <a:srgbClr val="FF0000"/>
                </a:solidFill>
                <a:latin typeface="黑体" panose="02010609060101010101" pitchFamily="49" charset="-122"/>
                <a:ea typeface="黑体" panose="02010609060101010101" pitchFamily="49" charset="-122"/>
              </a:rPr>
              <a:t>格局</a:t>
            </a:r>
            <a:r>
              <a:rPr lang="zh-CN" altLang="en-GB" sz="2000" b="1" dirty="0">
                <a:solidFill>
                  <a:prstClr val="black"/>
                </a:solidFill>
                <a:latin typeface="黑体" panose="02010609060101010101" pitchFamily="49" charset="-122"/>
                <a:ea typeface="黑体" panose="02010609060101010101" pitchFamily="49" charset="-122"/>
              </a:rPr>
              <a:t>的形成</a:t>
            </a:r>
            <a:r>
              <a:rPr lang="zh-CN" altLang="en-US" sz="2000" b="1" dirty="0">
                <a:solidFill>
                  <a:prstClr val="black"/>
                </a:solidFill>
                <a:latin typeface="黑体" panose="02010609060101010101" pitchFamily="49" charset="-122"/>
                <a:ea typeface="黑体" panose="02010609060101010101" pitchFamily="49" charset="-122"/>
              </a:rPr>
              <a:t>，</a:t>
            </a:r>
            <a:r>
              <a:rPr lang="zh-CN" altLang="en-GB" sz="2000" b="1" dirty="0">
                <a:solidFill>
                  <a:prstClr val="black"/>
                </a:solidFill>
                <a:latin typeface="黑体" panose="02010609060101010101" pitchFamily="49" charset="-122"/>
                <a:ea typeface="黑体" panose="02010609060101010101" pitchFamily="49" charset="-122"/>
              </a:rPr>
              <a:t>符合中华</a:t>
            </a:r>
            <a:r>
              <a:rPr lang="zh-CN" altLang="en-GB" sz="2000" b="1" dirty="0">
                <a:solidFill>
                  <a:srgbClr val="FF0000"/>
                </a:solidFill>
                <a:latin typeface="黑体" panose="02010609060101010101" pitchFamily="49" charset="-122"/>
                <a:ea typeface="黑体" panose="02010609060101010101" pitchFamily="49" charset="-122"/>
              </a:rPr>
              <a:t>民族</a:t>
            </a:r>
            <a:r>
              <a:rPr lang="zh-CN" altLang="en-GB" sz="2000" b="1" dirty="0">
                <a:solidFill>
                  <a:prstClr val="black"/>
                </a:solidFill>
                <a:latin typeface="黑体" panose="02010609060101010101" pitchFamily="49" charset="-122"/>
                <a:ea typeface="黑体" panose="02010609060101010101" pitchFamily="49" charset="-122"/>
              </a:rPr>
              <a:t>的整体</a:t>
            </a:r>
            <a:r>
              <a:rPr lang="zh-CN" altLang="en-GB" sz="2000" b="1" dirty="0">
                <a:solidFill>
                  <a:srgbClr val="FF0000"/>
                </a:solidFill>
                <a:latin typeface="黑体" panose="02010609060101010101" pitchFamily="49" charset="-122"/>
                <a:ea typeface="黑体" panose="02010609060101010101" pitchFamily="49" charset="-122"/>
              </a:rPr>
              <a:t>利益</a:t>
            </a:r>
            <a:r>
              <a:rPr lang="zh-CN" altLang="en-GB" sz="2000" b="1" dirty="0" smtClean="0">
                <a:solidFill>
                  <a:prstClr val="black"/>
                </a:solidFill>
                <a:latin typeface="黑体" panose="02010609060101010101" pitchFamily="49" charset="-122"/>
                <a:ea typeface="黑体" panose="02010609060101010101" pitchFamily="49" charset="-122"/>
              </a:rPr>
              <a:t>。</a:t>
            </a:r>
            <a:r>
              <a:rPr lang="zh-CN" altLang="en-US" sz="2000" b="1" dirty="0" smtClean="0">
                <a:solidFill>
                  <a:srgbClr val="FF0000"/>
                </a:solidFill>
                <a:latin typeface="黑体" panose="02010609060101010101" pitchFamily="49" charset="-122"/>
                <a:ea typeface="黑体" panose="02010609060101010101" pitchFamily="49" charset="-122"/>
              </a:rPr>
              <a:t>②</a:t>
            </a:r>
            <a:r>
              <a:rPr lang="zh-CN" altLang="en-US" sz="2000" b="1" dirty="0">
                <a:solidFill>
                  <a:srgbClr val="FF0000"/>
                </a:solidFill>
                <a:latin typeface="黑体" panose="02010609060101010101" pitchFamily="49" charset="-122"/>
                <a:ea typeface="黑体" panose="02010609060101010101" pitchFamily="49" charset="-122"/>
              </a:rPr>
              <a:t>结束</a:t>
            </a:r>
            <a:r>
              <a:rPr lang="zh-CN" altLang="en-US" sz="2000" b="1" dirty="0">
                <a:solidFill>
                  <a:prstClr val="black"/>
                </a:solidFill>
                <a:latin typeface="黑体" panose="02010609060101010101" pitchFamily="49" charset="-122"/>
                <a:ea typeface="黑体" panose="02010609060101010101" pitchFamily="49" charset="-122"/>
              </a:rPr>
              <a:t>了长期</a:t>
            </a:r>
            <a:r>
              <a:rPr lang="zh-CN" altLang="en-US" sz="2000" b="1" dirty="0">
                <a:solidFill>
                  <a:srgbClr val="FF0000"/>
                </a:solidFill>
                <a:latin typeface="黑体" panose="02010609060101010101" pitchFamily="49" charset="-122"/>
                <a:ea typeface="黑体" panose="02010609060101010101" pitchFamily="49" charset="-122"/>
              </a:rPr>
              <a:t>战乱</a:t>
            </a:r>
            <a:r>
              <a:rPr lang="zh-CN" altLang="en-US" sz="2000" b="1" dirty="0">
                <a:solidFill>
                  <a:prstClr val="black"/>
                </a:solidFill>
                <a:latin typeface="黑体" panose="02010609060101010101" pitchFamily="49" charset="-122"/>
                <a:ea typeface="黑体" panose="02010609060101010101" pitchFamily="49" charset="-122"/>
              </a:rPr>
              <a:t>，建立了历史上第一个统一的专制主义中央集权的王朝</a:t>
            </a:r>
            <a:r>
              <a:rPr lang="zh-CN" altLang="en-US" sz="2000" b="1" dirty="0" smtClean="0">
                <a:solidFill>
                  <a:prstClr val="black"/>
                </a:solidFill>
                <a:latin typeface="黑体" panose="02010609060101010101" pitchFamily="49" charset="-122"/>
                <a:ea typeface="黑体" panose="02010609060101010101" pitchFamily="49" charset="-122"/>
              </a:rPr>
              <a:t>。</a:t>
            </a:r>
            <a:endParaRPr lang="zh-CN" altLang="en-US" sz="2000" b="1" dirty="0">
              <a:solidFill>
                <a:prstClr val="black"/>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93934725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animBg="1"/>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a:hlinkClick r:id="rId3" action="ppaction://hlinksldjump"/>
          </p:cNvPr>
          <p:cNvSpPr/>
          <p:nvPr/>
        </p:nvSpPr>
        <p:spPr>
          <a:xfrm>
            <a:off x="108298" y="117426"/>
            <a:ext cx="2160587" cy="550863"/>
          </a:xfrm>
          <a:prstGeom prst="roundRect">
            <a:avLst/>
          </a:prstGeom>
          <a:solidFill>
            <a:srgbClr val="E20000"/>
          </a:solidFill>
          <a:ln w="25400" cap="flat" cmpd="sng" algn="ctr">
            <a:noFill/>
            <a:prstDash val="solid"/>
          </a:ln>
          <a:effectLst/>
        </p:spPr>
        <p:txBody>
          <a:bodyPr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zh-CN" altLang="en-US" b="1" i="0" u="none" strike="noStrike" kern="0" cap="none" spc="0" normalizeH="0" baseline="0" noProof="0" dirty="0" smtClean="0">
                <a:ln>
                  <a:noFill/>
                </a:ln>
                <a:solidFill>
                  <a:srgbClr val="FFFFFF"/>
                </a:solidFill>
                <a:effectLst/>
                <a:uLnTx/>
                <a:uFillTx/>
                <a:latin typeface="幼圆" panose="02010509060101010101" pitchFamily="49" charset="-122"/>
                <a:ea typeface="幼圆" panose="02010509060101010101" pitchFamily="49" charset="-122"/>
                <a:cs typeface="+mn-cs"/>
              </a:rPr>
              <a:t>二、回顾主干</a:t>
            </a:r>
            <a:endParaRPr kumimoji="0" lang="zh-CN" altLang="en-US" b="1" i="0" u="none" strike="noStrike" kern="0" cap="none" spc="0" normalizeH="0" baseline="0" noProof="0" dirty="0">
              <a:ln>
                <a:noFill/>
              </a:ln>
              <a:solidFill>
                <a:srgbClr val="FFFFFF"/>
              </a:solidFill>
              <a:effectLst/>
              <a:uLnTx/>
              <a:uFillTx/>
              <a:latin typeface="幼圆" panose="02010509060101010101" pitchFamily="49" charset="-122"/>
              <a:ea typeface="幼圆" panose="02010509060101010101" pitchFamily="49" charset="-122"/>
              <a:cs typeface="+mn-cs"/>
            </a:endParaRPr>
          </a:p>
        </p:txBody>
      </p:sp>
      <p:sp>
        <p:nvSpPr>
          <p:cNvPr id="3" name="矩形 2"/>
          <p:cNvSpPr/>
          <p:nvPr/>
        </p:nvSpPr>
        <p:spPr>
          <a:xfrm>
            <a:off x="2757525" y="107570"/>
            <a:ext cx="4206601" cy="646331"/>
          </a:xfrm>
          <a:prstGeom prst="rect">
            <a:avLst/>
          </a:prstGeom>
        </p:spPr>
        <p:txBody>
          <a:bodyPr wrap="none">
            <a:spAutoFit/>
          </a:bodyPr>
          <a:lstStyle/>
          <a:p>
            <a:pPr algn="just">
              <a:lnSpc>
                <a:spcPct val="150000"/>
              </a:lnSpc>
              <a:tabLst>
                <a:tab pos="1958125" algn="l"/>
              </a:tabLst>
              <a:defRPr/>
            </a:pPr>
            <a:r>
              <a:rPr lang="zh-CN" altLang="en-US" b="1" kern="100" dirty="0" smtClean="0">
                <a:solidFill>
                  <a:srgbClr val="0000FF"/>
                </a:solidFill>
                <a:latin typeface="黑体" panose="02010609060101010101" pitchFamily="49" charset="-122"/>
                <a:ea typeface="黑体" panose="02010609060101010101" pitchFamily="49" charset="-122"/>
                <a:cs typeface="Times New Roman"/>
              </a:rPr>
              <a:t>二、专制主义中央集权的建立</a:t>
            </a:r>
            <a:endParaRPr lang="zh-CN" altLang="zh-CN" b="1" kern="100" dirty="0">
              <a:solidFill>
                <a:srgbClr val="0000FF"/>
              </a:solidFill>
              <a:latin typeface="黑体" panose="02010609060101010101" pitchFamily="49" charset="-122"/>
              <a:ea typeface="黑体" panose="02010609060101010101" pitchFamily="49" charset="-122"/>
              <a:cs typeface="Times New Roman"/>
            </a:endParaRPr>
          </a:p>
        </p:txBody>
      </p:sp>
      <p:pic>
        <p:nvPicPr>
          <p:cNvPr id="4" name="Picture 2" descr="9秦的政府组织图"/>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4481" y="1701602"/>
            <a:ext cx="6586397" cy="4818514"/>
          </a:xfrm>
          <a:prstGeom prst="rect">
            <a:avLst/>
          </a:prstGeom>
          <a:noFill/>
          <a:ln>
            <a:noFill/>
          </a:ln>
          <a:extLst/>
        </p:spPr>
      </p:pic>
      <p:graphicFrame>
        <p:nvGraphicFramePr>
          <p:cNvPr id="5" name="表格 4"/>
          <p:cNvGraphicFramePr>
            <a:graphicFrameLocks noGrp="1"/>
          </p:cNvGraphicFramePr>
          <p:nvPr>
            <p:extLst>
              <p:ext uri="{D42A27DB-BD31-4B8C-83A1-F6EECF244321}">
                <p14:modId xmlns:p14="http://schemas.microsoft.com/office/powerpoint/2010/main" val="4038019347"/>
              </p:ext>
            </p:extLst>
          </p:nvPr>
        </p:nvGraphicFramePr>
        <p:xfrm>
          <a:off x="252314" y="1053530"/>
          <a:ext cx="8722826" cy="5248565"/>
        </p:xfrm>
        <a:graphic>
          <a:graphicData uri="http://schemas.openxmlformats.org/drawingml/2006/table">
            <a:tbl>
              <a:tblPr firstRow="1" bandRow="1">
                <a:tableStyleId>{5940675A-B579-460E-94D1-54222C63F5DA}</a:tableStyleId>
              </a:tblPr>
              <a:tblGrid>
                <a:gridCol w="1938406"/>
                <a:gridCol w="1211504"/>
                <a:gridCol w="5572916"/>
              </a:tblGrid>
              <a:tr h="697829">
                <a:tc rowSpan="2">
                  <a:txBody>
                    <a:bodyPr/>
                    <a:lstStyle/>
                    <a:p>
                      <a:endParaRPr lang="en-US" altLang="zh-CN" sz="2400" b="1" dirty="0" smtClean="0">
                        <a:latin typeface="黑体" panose="02010609060101010101" pitchFamily="49" charset="-122"/>
                        <a:ea typeface="黑体" panose="02010609060101010101" pitchFamily="49" charset="-122"/>
                      </a:endParaRPr>
                    </a:p>
                    <a:p>
                      <a:r>
                        <a:rPr lang="zh-CN" altLang="en-US" sz="2400" b="1" dirty="0" smtClean="0">
                          <a:latin typeface="黑体" panose="02010609060101010101" pitchFamily="49" charset="-122"/>
                          <a:ea typeface="黑体" panose="02010609060101010101" pitchFamily="49" charset="-122"/>
                        </a:rPr>
                        <a:t> 皇帝制度</a:t>
                      </a:r>
                      <a:endParaRPr lang="zh-CN" altLang="en-US" sz="2400" b="1" dirty="0">
                        <a:latin typeface="黑体" panose="02010609060101010101" pitchFamily="49" charset="-122"/>
                        <a:ea typeface="黑体" panose="02010609060101010101" pitchFamily="49" charset="-122"/>
                      </a:endParaRPr>
                    </a:p>
                  </a:txBody>
                  <a:tcPr>
                    <a:solidFill>
                      <a:schemeClr val="bg1"/>
                    </a:solidFill>
                  </a:tcPr>
                </a:tc>
                <a:tc>
                  <a:txBody>
                    <a:bodyPr/>
                    <a:lstStyle/>
                    <a:p>
                      <a:r>
                        <a:rPr lang="zh-CN" altLang="en-US" sz="2400" b="1" dirty="0" smtClean="0">
                          <a:solidFill>
                            <a:schemeClr val="tx1"/>
                          </a:solidFill>
                          <a:latin typeface="黑体" panose="02010609060101010101" pitchFamily="49" charset="-122"/>
                          <a:ea typeface="黑体" panose="02010609060101010101" pitchFamily="49" charset="-122"/>
                        </a:rPr>
                        <a:t> 由来</a:t>
                      </a:r>
                      <a:endParaRPr lang="zh-CN" altLang="en-US" sz="2400" b="1" dirty="0">
                        <a:solidFill>
                          <a:schemeClr val="tx1"/>
                        </a:solidFill>
                        <a:latin typeface="黑体" panose="02010609060101010101" pitchFamily="49" charset="-122"/>
                        <a:ea typeface="黑体" panose="02010609060101010101" pitchFamily="49" charset="-122"/>
                      </a:endParaRPr>
                    </a:p>
                  </a:txBody>
                  <a:tcPr>
                    <a:solidFill>
                      <a:schemeClr val="bg1"/>
                    </a:solidFill>
                  </a:tcPr>
                </a:tc>
                <a:tc>
                  <a:txBody>
                    <a:bodyPr/>
                    <a:lstStyle/>
                    <a:p>
                      <a:endParaRPr lang="zh-CN" altLang="en-US" sz="2400" b="1" dirty="0">
                        <a:latin typeface="+mn-ea"/>
                        <a:ea typeface="+mn-ea"/>
                      </a:endParaRPr>
                    </a:p>
                  </a:txBody>
                  <a:tcPr>
                    <a:solidFill>
                      <a:schemeClr val="bg1"/>
                    </a:solidFill>
                  </a:tcPr>
                </a:tc>
              </a:tr>
              <a:tr h="638863">
                <a:tc vMerge="1">
                  <a:txBody>
                    <a:bodyPr/>
                    <a:lstStyle/>
                    <a:p>
                      <a:endParaRPr lang="zh-CN" altLang="en-US"/>
                    </a:p>
                  </a:txBody>
                  <a:tcPr/>
                </a:tc>
                <a:tc>
                  <a:txBody>
                    <a:bodyPr/>
                    <a:lstStyle/>
                    <a:p>
                      <a:r>
                        <a:rPr lang="zh-CN" altLang="en-US" sz="2400" b="1" dirty="0" smtClean="0">
                          <a:solidFill>
                            <a:schemeClr val="tx1"/>
                          </a:solidFill>
                          <a:latin typeface="黑体" panose="02010609060101010101" pitchFamily="49" charset="-122"/>
                          <a:ea typeface="黑体" panose="02010609060101010101" pitchFamily="49" charset="-122"/>
                        </a:rPr>
                        <a:t> 特点</a:t>
                      </a:r>
                      <a:endParaRPr lang="zh-CN" altLang="en-US" sz="2400" b="1" dirty="0">
                        <a:solidFill>
                          <a:schemeClr val="tx1"/>
                        </a:solidFill>
                        <a:latin typeface="黑体" panose="02010609060101010101" pitchFamily="49" charset="-122"/>
                        <a:ea typeface="黑体" panose="02010609060101010101" pitchFamily="49" charset="-122"/>
                      </a:endParaRPr>
                    </a:p>
                  </a:txBody>
                  <a:tcPr>
                    <a:solidFill>
                      <a:schemeClr val="bg1"/>
                    </a:solidFill>
                  </a:tcPr>
                </a:tc>
                <a:tc>
                  <a:txBody>
                    <a:bodyPr/>
                    <a:lstStyle/>
                    <a:p>
                      <a:endParaRPr lang="zh-CN" altLang="en-US" sz="2400" b="1" dirty="0">
                        <a:latin typeface="黑体" panose="02010609060101010101" pitchFamily="49" charset="-122"/>
                        <a:ea typeface="黑体" panose="02010609060101010101" pitchFamily="49" charset="-122"/>
                      </a:endParaRPr>
                    </a:p>
                  </a:txBody>
                  <a:tcPr>
                    <a:solidFill>
                      <a:schemeClr val="bg1"/>
                    </a:solidFill>
                  </a:tcPr>
                </a:tc>
              </a:tr>
              <a:tr h="582665">
                <a:tc rowSpan="3">
                  <a:txBody>
                    <a:bodyPr/>
                    <a:lstStyle/>
                    <a:p>
                      <a:endParaRPr lang="en-US" altLang="zh-CN" sz="2400" b="1" dirty="0" smtClean="0">
                        <a:latin typeface="黑体" panose="02010609060101010101" pitchFamily="49" charset="-122"/>
                        <a:ea typeface="黑体" panose="02010609060101010101" pitchFamily="49" charset="-122"/>
                      </a:endParaRPr>
                    </a:p>
                    <a:p>
                      <a:r>
                        <a:rPr lang="zh-CN" altLang="en-US" sz="2400" b="1" dirty="0" smtClean="0">
                          <a:latin typeface="黑体" panose="02010609060101010101" pitchFamily="49" charset="-122"/>
                          <a:ea typeface="黑体" panose="02010609060101010101" pitchFamily="49" charset="-122"/>
                        </a:rPr>
                        <a:t>三公九卿制（中央）</a:t>
                      </a:r>
                      <a:endParaRPr lang="zh-CN" altLang="en-US" sz="2400" b="1" dirty="0">
                        <a:latin typeface="黑体" panose="02010609060101010101" pitchFamily="49" charset="-122"/>
                        <a:ea typeface="黑体" panose="02010609060101010101" pitchFamily="49" charset="-122"/>
                      </a:endParaRPr>
                    </a:p>
                  </a:txBody>
                  <a:tcPr>
                    <a:solidFill>
                      <a:schemeClr val="bg1"/>
                    </a:solidFill>
                  </a:tcPr>
                </a:tc>
                <a:tc>
                  <a:txBody>
                    <a:bodyPr/>
                    <a:lstStyle/>
                    <a:p>
                      <a:r>
                        <a:rPr lang="zh-CN" altLang="en-US" sz="2400" b="1" dirty="0" smtClean="0">
                          <a:solidFill>
                            <a:schemeClr val="tx1"/>
                          </a:solidFill>
                          <a:latin typeface="黑体" panose="02010609060101010101" pitchFamily="49" charset="-122"/>
                          <a:ea typeface="黑体" panose="02010609060101010101" pitchFamily="49" charset="-122"/>
                        </a:rPr>
                        <a:t> 内容</a:t>
                      </a:r>
                      <a:endParaRPr lang="zh-CN" altLang="en-US" sz="2400" b="1" dirty="0">
                        <a:solidFill>
                          <a:schemeClr val="tx1"/>
                        </a:solidFill>
                        <a:latin typeface="黑体" panose="02010609060101010101" pitchFamily="49" charset="-122"/>
                        <a:ea typeface="黑体" panose="02010609060101010101" pitchFamily="49" charset="-122"/>
                      </a:endParaRPr>
                    </a:p>
                  </a:txBody>
                  <a:tcPr>
                    <a:solidFill>
                      <a:schemeClr val="bg1"/>
                    </a:solidFill>
                  </a:tcPr>
                </a:tc>
                <a:tc>
                  <a:txBody>
                    <a:bodyPr/>
                    <a:lstStyle/>
                    <a:p>
                      <a:endParaRPr lang="zh-CN" altLang="en-US" sz="2400" b="1" dirty="0"/>
                    </a:p>
                  </a:txBody>
                  <a:tcPr>
                    <a:solidFill>
                      <a:schemeClr val="bg1"/>
                    </a:solidFill>
                  </a:tcPr>
                </a:tc>
              </a:tr>
              <a:tr h="582664">
                <a:tc vMerge="1">
                  <a:txBody>
                    <a:bodyPr/>
                    <a:lstStyle/>
                    <a:p>
                      <a:endParaRPr lang="zh-CN" altLang="en-US"/>
                    </a:p>
                  </a:txBody>
                  <a:tcPr/>
                </a:tc>
                <a:tc>
                  <a:txBody>
                    <a:bodyPr/>
                    <a:lstStyle/>
                    <a:p>
                      <a:r>
                        <a:rPr lang="zh-CN" altLang="en-US" sz="2400" b="1" dirty="0" smtClean="0">
                          <a:solidFill>
                            <a:schemeClr val="tx1"/>
                          </a:solidFill>
                          <a:latin typeface="黑体" panose="02010609060101010101" pitchFamily="49" charset="-122"/>
                          <a:ea typeface="黑体" panose="02010609060101010101" pitchFamily="49" charset="-122"/>
                        </a:rPr>
                        <a:t> 特点</a:t>
                      </a:r>
                      <a:endParaRPr lang="zh-CN" altLang="en-US" sz="2400" b="1" dirty="0">
                        <a:solidFill>
                          <a:schemeClr val="tx1"/>
                        </a:solidFill>
                        <a:latin typeface="黑体" panose="02010609060101010101" pitchFamily="49" charset="-122"/>
                        <a:ea typeface="黑体" panose="02010609060101010101" pitchFamily="49" charset="-122"/>
                      </a:endParaRPr>
                    </a:p>
                  </a:txBody>
                  <a:tcPr>
                    <a:solidFill>
                      <a:schemeClr val="bg1"/>
                    </a:solidFill>
                  </a:tcPr>
                </a:tc>
                <a:tc>
                  <a:txBody>
                    <a:bodyPr/>
                    <a:lstStyle/>
                    <a:p>
                      <a:endParaRPr lang="zh-CN" altLang="en-US" dirty="0"/>
                    </a:p>
                  </a:txBody>
                  <a:tcPr>
                    <a:solidFill>
                      <a:schemeClr val="bg1"/>
                    </a:solidFill>
                  </a:tcPr>
                </a:tc>
              </a:tr>
              <a:tr h="582665">
                <a:tc vMerge="1">
                  <a:txBody>
                    <a:bodyPr/>
                    <a:lstStyle/>
                    <a:p>
                      <a:endParaRPr lang="zh-CN" altLang="en-US"/>
                    </a:p>
                  </a:txBody>
                  <a:tcPr/>
                </a:tc>
                <a:tc>
                  <a:txBody>
                    <a:bodyPr/>
                    <a:lstStyle/>
                    <a:p>
                      <a:r>
                        <a:rPr lang="zh-CN" altLang="en-US" sz="2400" b="1" dirty="0" smtClean="0">
                          <a:solidFill>
                            <a:schemeClr val="tx1"/>
                          </a:solidFill>
                          <a:latin typeface="黑体" panose="02010609060101010101" pitchFamily="49" charset="-122"/>
                          <a:ea typeface="黑体" panose="02010609060101010101" pitchFamily="49" charset="-122"/>
                        </a:rPr>
                        <a:t> 作用</a:t>
                      </a:r>
                      <a:endParaRPr lang="zh-CN" altLang="en-US" sz="2400" b="1" dirty="0">
                        <a:solidFill>
                          <a:schemeClr val="tx1"/>
                        </a:solidFill>
                        <a:latin typeface="黑体" panose="02010609060101010101" pitchFamily="49" charset="-122"/>
                        <a:ea typeface="黑体" panose="02010609060101010101" pitchFamily="49" charset="-122"/>
                      </a:endParaRPr>
                    </a:p>
                  </a:txBody>
                  <a:tcPr>
                    <a:solidFill>
                      <a:schemeClr val="bg1"/>
                    </a:solidFill>
                  </a:tcPr>
                </a:tc>
                <a:tc>
                  <a:txBody>
                    <a:bodyPr/>
                    <a:lstStyle/>
                    <a:p>
                      <a:endParaRPr lang="zh-CN" altLang="en-US" dirty="0"/>
                    </a:p>
                  </a:txBody>
                  <a:tcPr>
                    <a:solidFill>
                      <a:schemeClr val="bg1"/>
                    </a:solidFill>
                  </a:tcPr>
                </a:tc>
              </a:tr>
              <a:tr h="721293">
                <a:tc rowSpan="3">
                  <a:txBody>
                    <a:bodyPr/>
                    <a:lstStyle/>
                    <a:p>
                      <a:endParaRPr lang="en-US" altLang="zh-CN" sz="2400" b="1" dirty="0" smtClean="0">
                        <a:latin typeface="黑体" panose="02010609060101010101" pitchFamily="49" charset="-122"/>
                        <a:ea typeface="黑体" panose="02010609060101010101" pitchFamily="49" charset="-122"/>
                      </a:endParaRPr>
                    </a:p>
                    <a:p>
                      <a:r>
                        <a:rPr lang="en-US" altLang="zh-CN" sz="2400" b="1" dirty="0" smtClean="0">
                          <a:latin typeface="黑体" panose="02010609060101010101" pitchFamily="49" charset="-122"/>
                          <a:ea typeface="黑体" panose="02010609060101010101" pitchFamily="49" charset="-122"/>
                        </a:rPr>
                        <a:t> </a:t>
                      </a:r>
                      <a:r>
                        <a:rPr lang="zh-CN" altLang="en-US" sz="2400" b="1" dirty="0" smtClean="0">
                          <a:latin typeface="黑体" panose="02010609060101010101" pitchFamily="49" charset="-122"/>
                          <a:ea typeface="黑体" panose="02010609060101010101" pitchFamily="49" charset="-122"/>
                        </a:rPr>
                        <a:t>郡县制</a:t>
                      </a:r>
                      <a:endParaRPr lang="en-US" altLang="zh-CN" sz="2400" b="1" dirty="0" smtClean="0">
                        <a:latin typeface="黑体" panose="02010609060101010101" pitchFamily="49" charset="-122"/>
                        <a:ea typeface="黑体" panose="02010609060101010101" pitchFamily="49" charset="-122"/>
                      </a:endParaRPr>
                    </a:p>
                    <a:p>
                      <a:r>
                        <a:rPr lang="zh-CN" altLang="en-US" sz="2400" b="1" dirty="0" smtClean="0">
                          <a:latin typeface="黑体" panose="02010609060101010101" pitchFamily="49" charset="-122"/>
                          <a:ea typeface="黑体" panose="02010609060101010101" pitchFamily="49" charset="-122"/>
                        </a:rPr>
                        <a:t>（地方）</a:t>
                      </a:r>
                      <a:endParaRPr lang="zh-CN" altLang="en-US" sz="2400" b="1" dirty="0">
                        <a:latin typeface="黑体" panose="02010609060101010101" pitchFamily="49" charset="-122"/>
                        <a:ea typeface="黑体" panose="02010609060101010101" pitchFamily="49" charset="-122"/>
                      </a:endParaRPr>
                    </a:p>
                  </a:txBody>
                  <a:tcPr>
                    <a:solidFill>
                      <a:schemeClr val="bg1"/>
                    </a:solidFill>
                  </a:tcPr>
                </a:tc>
                <a:tc>
                  <a:txBody>
                    <a:bodyPr/>
                    <a:lstStyle/>
                    <a:p>
                      <a:r>
                        <a:rPr lang="zh-CN" altLang="en-US" sz="2400" b="1" dirty="0" smtClean="0">
                          <a:solidFill>
                            <a:schemeClr val="tx1"/>
                          </a:solidFill>
                          <a:latin typeface="黑体" panose="02010609060101010101" pitchFamily="49" charset="-122"/>
                          <a:ea typeface="黑体" panose="02010609060101010101" pitchFamily="49" charset="-122"/>
                        </a:rPr>
                        <a:t> 内容</a:t>
                      </a:r>
                      <a:endParaRPr lang="zh-CN" altLang="en-US" sz="2400" b="1" dirty="0">
                        <a:solidFill>
                          <a:schemeClr val="tx1"/>
                        </a:solidFill>
                        <a:latin typeface="黑体" panose="02010609060101010101" pitchFamily="49" charset="-122"/>
                        <a:ea typeface="黑体" panose="02010609060101010101" pitchFamily="49" charset="-122"/>
                      </a:endParaRPr>
                    </a:p>
                  </a:txBody>
                  <a:tcPr>
                    <a:solidFill>
                      <a:schemeClr val="bg1"/>
                    </a:solidFill>
                  </a:tcPr>
                </a:tc>
                <a:tc>
                  <a:txBody>
                    <a:bodyPr/>
                    <a:lstStyle/>
                    <a:p>
                      <a:r>
                        <a:rPr lang="en-US" altLang="zh-CN" sz="2400" b="1" baseline="0" dirty="0" smtClean="0"/>
                        <a:t>  </a:t>
                      </a:r>
                      <a:endParaRPr lang="zh-CN" altLang="en-US" sz="2400" b="1" dirty="0"/>
                    </a:p>
                  </a:txBody>
                  <a:tcPr>
                    <a:solidFill>
                      <a:schemeClr val="bg1"/>
                    </a:solidFill>
                  </a:tcPr>
                </a:tc>
              </a:tr>
              <a:tr h="721293">
                <a:tc vMerge="1">
                  <a:txBody>
                    <a:bodyPr/>
                    <a:lstStyle/>
                    <a:p>
                      <a:endParaRPr lang="zh-CN" altLang="en-US"/>
                    </a:p>
                  </a:txBody>
                  <a:tcPr/>
                </a:tc>
                <a:tc>
                  <a:txBody>
                    <a:bodyPr/>
                    <a:lstStyle/>
                    <a:p>
                      <a:r>
                        <a:rPr lang="zh-CN" altLang="en-US" sz="2400" b="1" baseline="0" dirty="0" smtClean="0">
                          <a:solidFill>
                            <a:schemeClr val="tx1"/>
                          </a:solidFill>
                          <a:latin typeface="黑体" panose="02010609060101010101" pitchFamily="49" charset="-122"/>
                          <a:ea typeface="黑体" panose="02010609060101010101" pitchFamily="49" charset="-122"/>
                        </a:rPr>
                        <a:t> </a:t>
                      </a:r>
                      <a:r>
                        <a:rPr lang="zh-CN" altLang="en-US" sz="2400" b="1" dirty="0" smtClean="0">
                          <a:solidFill>
                            <a:schemeClr val="tx1"/>
                          </a:solidFill>
                          <a:latin typeface="黑体" panose="02010609060101010101" pitchFamily="49" charset="-122"/>
                          <a:ea typeface="黑体" panose="02010609060101010101" pitchFamily="49" charset="-122"/>
                        </a:rPr>
                        <a:t>特点</a:t>
                      </a:r>
                      <a:endParaRPr lang="zh-CN" altLang="en-US" sz="2400" b="1" dirty="0">
                        <a:solidFill>
                          <a:schemeClr val="tx1"/>
                        </a:solidFill>
                        <a:latin typeface="黑体" panose="02010609060101010101" pitchFamily="49" charset="-122"/>
                        <a:ea typeface="黑体" panose="02010609060101010101" pitchFamily="49" charset="-122"/>
                      </a:endParaRPr>
                    </a:p>
                  </a:txBody>
                  <a:tcPr>
                    <a:solidFill>
                      <a:schemeClr val="bg1"/>
                    </a:solidFill>
                  </a:tcPr>
                </a:tc>
                <a:tc>
                  <a:txBody>
                    <a:bodyPr/>
                    <a:lstStyle/>
                    <a:p>
                      <a:endParaRPr lang="zh-CN" altLang="en-US"/>
                    </a:p>
                  </a:txBody>
                  <a:tcPr>
                    <a:solidFill>
                      <a:schemeClr val="bg1"/>
                    </a:solidFill>
                  </a:tcPr>
                </a:tc>
              </a:tr>
              <a:tr h="721293">
                <a:tc vMerge="1">
                  <a:txBody>
                    <a:bodyPr/>
                    <a:lstStyle/>
                    <a:p>
                      <a:endParaRPr lang="zh-CN" altLang="en-US"/>
                    </a:p>
                  </a:txBody>
                  <a:tcPr/>
                </a:tc>
                <a:tc>
                  <a:txBody>
                    <a:bodyPr/>
                    <a:lstStyle/>
                    <a:p>
                      <a:r>
                        <a:rPr lang="zh-CN" altLang="en-US" sz="2400" b="1" dirty="0" smtClean="0">
                          <a:solidFill>
                            <a:schemeClr val="tx1"/>
                          </a:solidFill>
                          <a:latin typeface="黑体" panose="02010609060101010101" pitchFamily="49" charset="-122"/>
                          <a:ea typeface="黑体" panose="02010609060101010101" pitchFamily="49" charset="-122"/>
                        </a:rPr>
                        <a:t> 作用</a:t>
                      </a:r>
                      <a:endParaRPr lang="zh-CN" altLang="en-US" sz="2400" b="1" dirty="0">
                        <a:solidFill>
                          <a:schemeClr val="tx1"/>
                        </a:solidFill>
                        <a:latin typeface="黑体" panose="02010609060101010101" pitchFamily="49" charset="-122"/>
                        <a:ea typeface="黑体" panose="02010609060101010101" pitchFamily="49" charset="-122"/>
                      </a:endParaRPr>
                    </a:p>
                  </a:txBody>
                  <a:tcPr>
                    <a:solidFill>
                      <a:schemeClr val="bg1"/>
                    </a:solidFill>
                  </a:tcPr>
                </a:tc>
                <a:tc>
                  <a:txBody>
                    <a:bodyPr/>
                    <a:lstStyle/>
                    <a:p>
                      <a:endParaRPr lang="zh-CN" altLang="en-US" dirty="0"/>
                    </a:p>
                  </a:txBody>
                  <a:tcPr>
                    <a:solidFill>
                      <a:schemeClr val="bg1"/>
                    </a:solidFill>
                  </a:tcPr>
                </a:tc>
              </a:tr>
            </a:tbl>
          </a:graphicData>
        </a:graphic>
      </p:graphicFrame>
      <p:sp>
        <p:nvSpPr>
          <p:cNvPr id="6" name="矩形 5"/>
          <p:cNvSpPr>
            <a:spLocks noChangeArrowheads="1"/>
          </p:cNvSpPr>
          <p:nvPr/>
        </p:nvSpPr>
        <p:spPr bwMode="auto">
          <a:xfrm>
            <a:off x="3564682" y="1857172"/>
            <a:ext cx="4515980" cy="46166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spcBef>
                <a:spcPct val="0"/>
              </a:spcBef>
              <a:buFontTx/>
              <a:buNone/>
            </a:pPr>
            <a:r>
              <a:rPr lang="zh-CN" altLang="en-US" sz="2400" b="1" dirty="0">
                <a:solidFill>
                  <a:srgbClr val="FF0000"/>
                </a:solidFill>
                <a:latin typeface="黑体" panose="02010609060101010101" pitchFamily="49" charset="-122"/>
                <a:ea typeface="黑体" panose="02010609060101010101" pitchFamily="49" charset="-122"/>
              </a:rPr>
              <a:t>皇位世袭，皇权至上，皇帝独尊</a:t>
            </a:r>
          </a:p>
        </p:txBody>
      </p:sp>
      <p:sp>
        <p:nvSpPr>
          <p:cNvPr id="7" name="矩形 6"/>
          <p:cNvSpPr/>
          <p:nvPr/>
        </p:nvSpPr>
        <p:spPr>
          <a:xfrm>
            <a:off x="3410747" y="3038432"/>
            <a:ext cx="5778809" cy="46166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zh-CN" b="1" i="0" u="none" strike="noStrike" kern="0" cap="none" spc="0" normalizeH="0" baseline="0" noProof="0" dirty="0" smtClean="0">
                <a:ln>
                  <a:noFill/>
                </a:ln>
                <a:solidFill>
                  <a:srgbClr val="000000"/>
                </a:solidFill>
                <a:effectLst/>
                <a:uLnTx/>
                <a:uFillTx/>
                <a:latin typeface="楷体" panose="02010609060101010101" pitchFamily="49" charset="-122"/>
                <a:ea typeface="楷体" panose="02010609060101010101" pitchFamily="49" charset="-122"/>
                <a:cs typeface="Times New Roman" panose="02020603050405020304" pitchFamily="18" charset="0"/>
              </a:rPr>
              <a:t>相互配合</a:t>
            </a:r>
            <a:r>
              <a:rPr kumimoji="0" lang="en-US" altLang="zh-CN" b="1" i="0" u="none" strike="noStrike" kern="0" cap="none" spc="0" normalizeH="0" baseline="0" noProof="0" dirty="0" smtClean="0">
                <a:ln>
                  <a:noFill/>
                </a:ln>
                <a:solidFill>
                  <a:srgbClr val="000000"/>
                </a:solidFill>
                <a:effectLst/>
                <a:uLnTx/>
                <a:uFillTx/>
                <a:latin typeface="楷体" panose="02010609060101010101" pitchFamily="49" charset="-122"/>
                <a:ea typeface="楷体" panose="02010609060101010101" pitchFamily="49" charset="-122"/>
                <a:cs typeface="Times New Roman" panose="02020603050405020304" pitchFamily="18" charset="0"/>
              </a:rPr>
              <a:t>,</a:t>
            </a:r>
            <a:r>
              <a:rPr kumimoji="0" lang="zh-CN" altLang="zh-CN" b="1" i="0" u="none" strike="noStrike" kern="0" cap="none" spc="0" normalizeH="0" baseline="0" noProof="0" dirty="0" smtClean="0">
                <a:ln>
                  <a:noFill/>
                </a:ln>
                <a:solidFill>
                  <a:srgbClr val="000000"/>
                </a:solidFill>
                <a:effectLst/>
                <a:uLnTx/>
                <a:uFillTx/>
                <a:latin typeface="楷体" panose="02010609060101010101" pitchFamily="49" charset="-122"/>
                <a:ea typeface="楷体" panose="02010609060101010101" pitchFamily="49" charset="-122"/>
                <a:cs typeface="Times New Roman" panose="02020603050405020304" pitchFamily="18" charset="0"/>
              </a:rPr>
              <a:t>彼此牵制</a:t>
            </a:r>
            <a:r>
              <a:rPr kumimoji="0" lang="en-US" altLang="zh-CN" b="1" i="0" u="none" strike="noStrike" kern="0" cap="none" spc="0" normalizeH="0" baseline="0" noProof="0" dirty="0" smtClean="0">
                <a:ln>
                  <a:noFill/>
                </a:ln>
                <a:solidFill>
                  <a:srgbClr val="000000"/>
                </a:solidFill>
                <a:effectLst/>
                <a:uLnTx/>
                <a:uFillTx/>
                <a:latin typeface="楷体" panose="02010609060101010101" pitchFamily="49" charset="-122"/>
                <a:ea typeface="楷体" panose="02010609060101010101" pitchFamily="49" charset="-122"/>
                <a:cs typeface="Times New Roman" panose="02020603050405020304" pitchFamily="18" charset="0"/>
              </a:rPr>
              <a:t>,</a:t>
            </a:r>
            <a:r>
              <a:rPr kumimoji="0" lang="zh-CN" altLang="en-US" b="1" i="0" u="none" strike="noStrike" kern="0" cap="none" spc="0" normalizeH="0" baseline="0" noProof="0" dirty="0" smtClean="0">
                <a:ln>
                  <a:noFill/>
                </a:ln>
                <a:solidFill>
                  <a:srgbClr val="000000"/>
                </a:solidFill>
                <a:effectLst/>
                <a:uLnTx/>
                <a:uFillTx/>
                <a:latin typeface="楷体" panose="02010609060101010101" pitchFamily="49" charset="-122"/>
                <a:ea typeface="楷体" panose="02010609060101010101" pitchFamily="49" charset="-122"/>
                <a:cs typeface="Times New Roman" panose="02020603050405020304" pitchFamily="18" charset="0"/>
              </a:rPr>
              <a:t>集权于皇帝；家天下</a:t>
            </a:r>
            <a:endParaRPr kumimoji="0" lang="zh-CN" altLang="en-US" sz="2000" b="1" i="0" u="none" strike="noStrike" kern="0" cap="none" spc="0" normalizeH="0" baseline="0" noProof="0" dirty="0" smtClean="0">
              <a:ln>
                <a:noFill/>
              </a:ln>
              <a:solidFill>
                <a:sysClr val="windowText" lastClr="000000"/>
              </a:solidFill>
              <a:effectLst/>
              <a:uLnTx/>
              <a:uFillTx/>
              <a:latin typeface="楷体" panose="02010609060101010101" pitchFamily="49" charset="-122"/>
              <a:ea typeface="楷体" panose="02010609060101010101" pitchFamily="49" charset="-122"/>
            </a:endParaRPr>
          </a:p>
        </p:txBody>
      </p:sp>
      <p:sp>
        <p:nvSpPr>
          <p:cNvPr id="8" name="矩形 7"/>
          <p:cNvSpPr/>
          <p:nvPr/>
        </p:nvSpPr>
        <p:spPr>
          <a:xfrm>
            <a:off x="3278646" y="3562172"/>
            <a:ext cx="5384363" cy="646331"/>
          </a:xfrm>
          <a:prstGeom prst="rect">
            <a:avLst/>
          </a:prstGeom>
        </p:spPr>
        <p:txBody>
          <a:bodyPr wrap="square">
            <a:spAutoFit/>
          </a:bodyPr>
          <a:lstStyle/>
          <a:p>
            <a:pPr marL="72000">
              <a:lnSpc>
                <a:spcPct val="150000"/>
              </a:lnSpc>
              <a:tabLst>
                <a:tab pos="2610485" algn="l"/>
              </a:tabLst>
            </a:pPr>
            <a:r>
              <a:rPr lang="en-US" altLang="zh-CN" b="1" kern="100" dirty="0" smtClean="0">
                <a:latin typeface="楷体" panose="02010609060101010101" pitchFamily="49" charset="-122"/>
                <a:ea typeface="楷体" panose="02010609060101010101" pitchFamily="49" charset="-122"/>
                <a:cs typeface="Times New Roman"/>
              </a:rPr>
              <a:t>“</a:t>
            </a:r>
            <a:r>
              <a:rPr lang="zh-CN" altLang="zh-CN" b="1" kern="100" dirty="0">
                <a:latin typeface="楷体" panose="02010609060101010101" pitchFamily="49" charset="-122"/>
                <a:ea typeface="楷体" panose="02010609060101010101" pitchFamily="49" charset="-122"/>
                <a:cs typeface="Times New Roman"/>
              </a:rPr>
              <a:t>朝议</a:t>
            </a:r>
            <a:r>
              <a:rPr lang="en-US" altLang="zh-CN" b="1" kern="100" dirty="0" smtClean="0">
                <a:latin typeface="楷体" panose="02010609060101010101" pitchFamily="49" charset="-122"/>
                <a:ea typeface="楷体" panose="02010609060101010101" pitchFamily="49" charset="-122"/>
                <a:cs typeface="Times New Roman"/>
              </a:rPr>
              <a:t>”</a:t>
            </a:r>
            <a:r>
              <a:rPr lang="zh-CN" altLang="zh-CN" b="1" kern="100" dirty="0" smtClean="0">
                <a:latin typeface="楷体" panose="02010609060101010101" pitchFamily="49" charset="-122"/>
                <a:ea typeface="楷体" panose="02010609060101010101" pitchFamily="49" charset="-122"/>
                <a:cs typeface="Times New Roman"/>
              </a:rPr>
              <a:t>，</a:t>
            </a:r>
            <a:r>
              <a:rPr lang="zh-CN" altLang="zh-CN" b="1" kern="100" dirty="0">
                <a:latin typeface="楷体" panose="02010609060101010101" pitchFamily="49" charset="-122"/>
                <a:ea typeface="楷体" panose="02010609060101010101" pitchFamily="49" charset="-122"/>
                <a:cs typeface="Times New Roman"/>
              </a:rPr>
              <a:t>一定程度上减少决策失误</a:t>
            </a:r>
            <a:endParaRPr lang="zh-CN" altLang="zh-CN" b="1" kern="100" dirty="0">
              <a:latin typeface="楷体" panose="02010609060101010101" pitchFamily="49" charset="-122"/>
              <a:ea typeface="楷体" panose="02010609060101010101" pitchFamily="49" charset="-122"/>
              <a:cs typeface="Courier New"/>
            </a:endParaRPr>
          </a:p>
        </p:txBody>
      </p:sp>
      <p:sp>
        <p:nvSpPr>
          <p:cNvPr id="9" name="矩形 8"/>
          <p:cNvSpPr/>
          <p:nvPr/>
        </p:nvSpPr>
        <p:spPr>
          <a:xfrm>
            <a:off x="3564682" y="4268834"/>
            <a:ext cx="3095719" cy="461665"/>
          </a:xfrm>
          <a:prstGeom prst="rect">
            <a:avLst/>
          </a:prstGeom>
          <a:solidFill>
            <a:schemeClr val="accent3">
              <a:lumMod val="20000"/>
              <a:lumOff val="80000"/>
            </a:schemeClr>
          </a:solidFill>
        </p:spPr>
        <p:txBody>
          <a:bodyPr wrap="none">
            <a:spAutoFit/>
          </a:bodyPr>
          <a:lstStyle/>
          <a:p>
            <a:r>
              <a:rPr lang="zh-CN" altLang="en-US" b="1" dirty="0"/>
              <a:t>郡</a:t>
            </a:r>
            <a:r>
              <a:rPr lang="en-US" altLang="zh-CN" b="1" dirty="0"/>
              <a:t>——</a:t>
            </a:r>
            <a:r>
              <a:rPr lang="zh-CN" altLang="en-US" b="1" dirty="0"/>
              <a:t>县</a:t>
            </a:r>
            <a:r>
              <a:rPr lang="en-US" altLang="zh-CN" b="1" dirty="0"/>
              <a:t>——</a:t>
            </a:r>
            <a:r>
              <a:rPr lang="zh-CN" altLang="en-US" b="1" dirty="0"/>
              <a:t>乡</a:t>
            </a:r>
            <a:r>
              <a:rPr lang="en-US" altLang="zh-CN" b="1" dirty="0"/>
              <a:t>——</a:t>
            </a:r>
            <a:r>
              <a:rPr lang="zh-CN" altLang="en-US" b="1" dirty="0"/>
              <a:t>里</a:t>
            </a:r>
          </a:p>
        </p:txBody>
      </p:sp>
      <p:sp>
        <p:nvSpPr>
          <p:cNvPr id="10" name="矩形 9"/>
          <p:cNvSpPr/>
          <p:nvPr/>
        </p:nvSpPr>
        <p:spPr>
          <a:xfrm>
            <a:off x="3564682" y="4969390"/>
            <a:ext cx="5404879" cy="461665"/>
          </a:xfrm>
          <a:prstGeom prst="rect">
            <a:avLst/>
          </a:prstGeom>
          <a:solidFill>
            <a:schemeClr val="accent3">
              <a:lumMod val="20000"/>
              <a:lumOff val="80000"/>
            </a:schemeClr>
          </a:solidFill>
        </p:spPr>
        <p:txBody>
          <a:bodyPr wrap="square">
            <a:spAutoFit/>
          </a:bodyPr>
          <a:lstStyle/>
          <a:p>
            <a:r>
              <a:rPr lang="zh-CN" altLang="en-US" b="1" dirty="0" smtClean="0">
                <a:solidFill>
                  <a:srgbClr val="FF0000"/>
                </a:solidFill>
              </a:rPr>
              <a:t>中央垂直管理地方</a:t>
            </a:r>
            <a:r>
              <a:rPr lang="zh-CN" altLang="en-US" b="1" dirty="0" smtClean="0"/>
              <a:t>；郡县长官不得世袭</a:t>
            </a:r>
            <a:endParaRPr lang="zh-CN" altLang="en-US" b="1" dirty="0"/>
          </a:p>
        </p:txBody>
      </p:sp>
      <p:sp>
        <p:nvSpPr>
          <p:cNvPr id="11" name="矩形 10"/>
          <p:cNvSpPr/>
          <p:nvPr/>
        </p:nvSpPr>
        <p:spPr>
          <a:xfrm>
            <a:off x="3459698" y="5738127"/>
            <a:ext cx="5404879" cy="461665"/>
          </a:xfrm>
          <a:prstGeom prst="rect">
            <a:avLst/>
          </a:prstGeom>
          <a:solidFill>
            <a:schemeClr val="accent3">
              <a:lumMod val="20000"/>
              <a:lumOff val="80000"/>
            </a:schemeClr>
          </a:solidFill>
        </p:spPr>
        <p:txBody>
          <a:bodyPr wrap="square">
            <a:spAutoFit/>
          </a:bodyPr>
          <a:lstStyle/>
          <a:p>
            <a:r>
              <a:rPr lang="zh-CN" altLang="en-US" b="1" dirty="0" smtClean="0"/>
              <a:t>加强中央集权；</a:t>
            </a:r>
            <a:r>
              <a:rPr lang="zh-CN" altLang="en-US" b="1" dirty="0" smtClean="0">
                <a:solidFill>
                  <a:srgbClr val="FF0000"/>
                </a:solidFill>
              </a:rPr>
              <a:t>官僚政治取代贵族政治</a:t>
            </a:r>
            <a:endParaRPr lang="zh-CN" altLang="en-US" b="1" dirty="0">
              <a:solidFill>
                <a:srgbClr val="FF0000"/>
              </a:solidFill>
            </a:endParaRPr>
          </a:p>
        </p:txBody>
      </p:sp>
    </p:spTree>
    <p:extLst>
      <p:ext uri="{BB962C8B-B14F-4D97-AF65-F5344CB8AC3E}">
        <p14:creationId xmlns:p14="http://schemas.microsoft.com/office/powerpoint/2010/main" val="304802332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arn(inVertical)">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a:hlinkClick r:id="rId2" action="ppaction://hlinksldjump"/>
          </p:cNvPr>
          <p:cNvSpPr/>
          <p:nvPr/>
        </p:nvSpPr>
        <p:spPr>
          <a:xfrm>
            <a:off x="108298" y="117426"/>
            <a:ext cx="2160587" cy="550863"/>
          </a:xfrm>
          <a:prstGeom prst="roundRect">
            <a:avLst/>
          </a:prstGeom>
          <a:solidFill>
            <a:srgbClr val="E20000"/>
          </a:solidFill>
          <a:ln w="25400" cap="flat" cmpd="sng" algn="ctr">
            <a:noFill/>
            <a:prstDash val="solid"/>
          </a:ln>
          <a:effectLst/>
        </p:spPr>
        <p:txBody>
          <a:bodyPr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zh-CN" altLang="en-US" b="1" i="0" u="none" strike="noStrike" kern="0" cap="none" spc="0" normalizeH="0" baseline="0" noProof="0" dirty="0" smtClean="0">
                <a:ln>
                  <a:noFill/>
                </a:ln>
                <a:solidFill>
                  <a:srgbClr val="FFFFFF"/>
                </a:solidFill>
                <a:effectLst/>
                <a:uLnTx/>
                <a:uFillTx/>
                <a:latin typeface="幼圆" panose="02010509060101010101" pitchFamily="49" charset="-122"/>
                <a:ea typeface="幼圆" panose="02010509060101010101" pitchFamily="49" charset="-122"/>
                <a:cs typeface="+mn-cs"/>
              </a:rPr>
              <a:t>二、回顾主干</a:t>
            </a:r>
            <a:endParaRPr kumimoji="0" lang="zh-CN" altLang="en-US" b="1" i="0" u="none" strike="noStrike" kern="0" cap="none" spc="0" normalizeH="0" baseline="0" noProof="0" dirty="0">
              <a:ln>
                <a:noFill/>
              </a:ln>
              <a:solidFill>
                <a:srgbClr val="FFFFFF"/>
              </a:solidFill>
              <a:effectLst/>
              <a:uLnTx/>
              <a:uFillTx/>
              <a:latin typeface="幼圆" panose="02010509060101010101" pitchFamily="49" charset="-122"/>
              <a:ea typeface="幼圆" panose="02010509060101010101" pitchFamily="49" charset="-122"/>
              <a:cs typeface="+mn-cs"/>
            </a:endParaRPr>
          </a:p>
        </p:txBody>
      </p:sp>
      <p:sp>
        <p:nvSpPr>
          <p:cNvPr id="3" name="Text Box 11"/>
          <p:cNvSpPr txBox="1">
            <a:spLocks noChangeArrowheads="1"/>
          </p:cNvSpPr>
          <p:nvPr/>
        </p:nvSpPr>
        <p:spPr bwMode="auto">
          <a:xfrm>
            <a:off x="2239525" y="909514"/>
            <a:ext cx="499756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kumimoji="1" lang="zh-CN" altLang="en-US" sz="2400" b="1" dirty="0">
                <a:solidFill>
                  <a:srgbClr val="0066FF"/>
                </a:solidFill>
                <a:latin typeface="黑体" panose="02010609060101010101" pitchFamily="49" charset="-122"/>
                <a:ea typeface="黑体" panose="02010609060101010101" pitchFamily="49" charset="-122"/>
              </a:rPr>
              <a:t>专制主义中央集权制度建立的影响</a:t>
            </a:r>
          </a:p>
        </p:txBody>
      </p:sp>
      <p:graphicFrame>
        <p:nvGraphicFramePr>
          <p:cNvPr id="4" name="表格 3"/>
          <p:cNvGraphicFramePr>
            <a:graphicFrameLocks noGrp="1"/>
          </p:cNvGraphicFramePr>
          <p:nvPr>
            <p:extLst>
              <p:ext uri="{D42A27DB-BD31-4B8C-83A1-F6EECF244321}">
                <p14:modId xmlns:p14="http://schemas.microsoft.com/office/powerpoint/2010/main" val="797366107"/>
              </p:ext>
            </p:extLst>
          </p:nvPr>
        </p:nvGraphicFramePr>
        <p:xfrm>
          <a:off x="756370" y="1773611"/>
          <a:ext cx="7704856" cy="4680518"/>
        </p:xfrm>
        <a:graphic>
          <a:graphicData uri="http://schemas.openxmlformats.org/drawingml/2006/table">
            <a:tbl>
              <a:tblPr firstRow="1" bandRow="1">
                <a:tableStyleId>{5940675A-B579-460E-94D1-54222C63F5DA}</a:tableStyleId>
              </a:tblPr>
              <a:tblGrid>
                <a:gridCol w="1352954"/>
                <a:gridCol w="951302"/>
                <a:gridCol w="5400600"/>
              </a:tblGrid>
              <a:tr h="480805">
                <a:tc rowSpan="4">
                  <a:txBody>
                    <a:bodyPr/>
                    <a:lstStyle/>
                    <a:p>
                      <a:endParaRPr lang="en-US" altLang="zh-CN" sz="2400" b="1" dirty="0" smtClean="0">
                        <a:latin typeface="黑体" panose="02010609060101010101" pitchFamily="49" charset="-122"/>
                        <a:ea typeface="黑体" panose="02010609060101010101" pitchFamily="49" charset="-122"/>
                      </a:endParaRPr>
                    </a:p>
                    <a:p>
                      <a:endParaRPr lang="en-US" altLang="zh-CN" sz="2400" b="1" dirty="0" smtClean="0">
                        <a:latin typeface="黑体" panose="02010609060101010101" pitchFamily="49" charset="-122"/>
                        <a:ea typeface="黑体" panose="02010609060101010101" pitchFamily="49" charset="-122"/>
                      </a:endParaRPr>
                    </a:p>
                    <a:p>
                      <a:r>
                        <a:rPr lang="zh-CN" altLang="en-US" sz="2400" b="1" dirty="0" smtClean="0">
                          <a:latin typeface="黑体" panose="02010609060101010101" pitchFamily="49" charset="-122"/>
                          <a:ea typeface="黑体" panose="02010609060101010101" pitchFamily="49" charset="-122"/>
                        </a:rPr>
                        <a:t> 进步</a:t>
                      </a:r>
                      <a:endParaRPr lang="zh-CN" altLang="en-US" sz="2400" b="1" dirty="0">
                        <a:latin typeface="黑体" panose="02010609060101010101" pitchFamily="49" charset="-122"/>
                        <a:ea typeface="黑体" panose="02010609060101010101" pitchFamily="49" charset="-122"/>
                      </a:endParaRPr>
                    </a:p>
                  </a:txBody>
                  <a:tcPr/>
                </a:tc>
                <a:tc>
                  <a:txBody>
                    <a:bodyPr/>
                    <a:lstStyle/>
                    <a:p>
                      <a:r>
                        <a:rPr lang="zh-CN" altLang="en-US" sz="2400" b="1" dirty="0" smtClean="0">
                          <a:latin typeface="黑体" panose="02010609060101010101" pitchFamily="49" charset="-122"/>
                          <a:ea typeface="黑体" panose="02010609060101010101" pitchFamily="49" charset="-122"/>
                        </a:rPr>
                        <a:t>政治</a:t>
                      </a:r>
                      <a:endParaRPr lang="zh-CN" altLang="en-US" sz="2400" b="1" dirty="0">
                        <a:latin typeface="黑体" panose="02010609060101010101" pitchFamily="49" charset="-122"/>
                        <a:ea typeface="黑体" panose="02010609060101010101" pitchFamily="49" charset="-122"/>
                      </a:endParaRPr>
                    </a:p>
                  </a:txBody>
                  <a:tcPr/>
                </a:tc>
                <a:tc>
                  <a:txBody>
                    <a:bodyPr/>
                    <a:lstStyle/>
                    <a:p>
                      <a:endParaRPr lang="zh-CN" altLang="en-US" sz="2400" b="1" dirty="0">
                        <a:latin typeface="黑体" panose="02010609060101010101" pitchFamily="49" charset="-122"/>
                        <a:ea typeface="黑体" panose="02010609060101010101" pitchFamily="49" charset="-122"/>
                      </a:endParaRPr>
                    </a:p>
                  </a:txBody>
                  <a:tcPr/>
                </a:tc>
              </a:tr>
              <a:tr h="480806">
                <a:tc vMerge="1">
                  <a:txBody>
                    <a:bodyPr/>
                    <a:lstStyle/>
                    <a:p>
                      <a:endParaRPr lang="zh-CN" altLang="en-US"/>
                    </a:p>
                  </a:txBody>
                  <a:tcPr/>
                </a:tc>
                <a:tc>
                  <a:txBody>
                    <a:bodyPr/>
                    <a:lstStyle/>
                    <a:p>
                      <a:r>
                        <a:rPr lang="zh-CN" altLang="en-US" sz="2400" b="1" dirty="0" smtClean="0">
                          <a:latin typeface="黑体" panose="02010609060101010101" pitchFamily="49" charset="-122"/>
                          <a:ea typeface="黑体" panose="02010609060101010101" pitchFamily="49" charset="-122"/>
                        </a:rPr>
                        <a:t>经济</a:t>
                      </a:r>
                      <a:endParaRPr lang="zh-CN" altLang="en-US" sz="2400" b="1" dirty="0">
                        <a:latin typeface="黑体" panose="02010609060101010101" pitchFamily="49" charset="-122"/>
                        <a:ea typeface="黑体" panose="02010609060101010101" pitchFamily="49" charset="-122"/>
                      </a:endParaRPr>
                    </a:p>
                  </a:txBody>
                  <a:tcPr/>
                </a:tc>
                <a:tc>
                  <a:txBody>
                    <a:bodyPr/>
                    <a:lstStyle/>
                    <a:p>
                      <a:endParaRPr lang="zh-CN" altLang="en-US" sz="2400" b="1" dirty="0">
                        <a:latin typeface="黑体" panose="02010609060101010101" pitchFamily="49" charset="-122"/>
                        <a:ea typeface="黑体" panose="02010609060101010101" pitchFamily="49" charset="-122"/>
                      </a:endParaRPr>
                    </a:p>
                  </a:txBody>
                  <a:tcPr/>
                </a:tc>
              </a:tr>
              <a:tr h="833836">
                <a:tc vMerge="1">
                  <a:txBody>
                    <a:bodyPr/>
                    <a:lstStyle/>
                    <a:p>
                      <a:endParaRPr lang="zh-CN" altLang="en-US"/>
                    </a:p>
                  </a:txBody>
                  <a:tcPr/>
                </a:tc>
                <a:tc>
                  <a:txBody>
                    <a:bodyPr/>
                    <a:lstStyle/>
                    <a:p>
                      <a:r>
                        <a:rPr lang="zh-CN" altLang="en-US" sz="2400" b="1" dirty="0" smtClean="0">
                          <a:latin typeface="黑体" panose="02010609060101010101" pitchFamily="49" charset="-122"/>
                          <a:ea typeface="黑体" panose="02010609060101010101" pitchFamily="49" charset="-122"/>
                        </a:rPr>
                        <a:t>民族</a:t>
                      </a:r>
                      <a:endParaRPr lang="zh-CN" altLang="en-US" sz="2400" b="1" dirty="0">
                        <a:latin typeface="黑体" panose="02010609060101010101" pitchFamily="49" charset="-122"/>
                        <a:ea typeface="黑体" panose="02010609060101010101" pitchFamily="49" charset="-122"/>
                      </a:endParaRPr>
                    </a:p>
                  </a:txBody>
                  <a:tcPr/>
                </a:tc>
                <a:tc>
                  <a:txBody>
                    <a:bodyPr/>
                    <a:lstStyle/>
                    <a:p>
                      <a:endParaRPr lang="zh-CN" altLang="en-US" sz="2400" b="1" dirty="0">
                        <a:latin typeface="黑体" panose="02010609060101010101" pitchFamily="49" charset="-122"/>
                        <a:ea typeface="黑体" panose="02010609060101010101" pitchFamily="49" charset="-122"/>
                      </a:endParaRPr>
                    </a:p>
                  </a:txBody>
                  <a:tcPr/>
                </a:tc>
              </a:tr>
              <a:tr h="961848">
                <a:tc vMerge="1">
                  <a:txBody>
                    <a:bodyPr/>
                    <a:lstStyle/>
                    <a:p>
                      <a:endParaRPr lang="zh-CN" altLang="en-US"/>
                    </a:p>
                  </a:txBody>
                  <a:tcPr/>
                </a:tc>
                <a:tc>
                  <a:txBody>
                    <a:bodyPr/>
                    <a:lstStyle/>
                    <a:p>
                      <a:r>
                        <a:rPr lang="zh-CN" altLang="en-US" sz="2400" b="1" dirty="0" smtClean="0">
                          <a:latin typeface="黑体" panose="02010609060101010101" pitchFamily="49" charset="-122"/>
                          <a:ea typeface="黑体" panose="02010609060101010101" pitchFamily="49" charset="-122"/>
                        </a:rPr>
                        <a:t>后世</a:t>
                      </a:r>
                      <a:endParaRPr lang="zh-CN" altLang="en-US" sz="2400" b="1" dirty="0">
                        <a:latin typeface="黑体" panose="02010609060101010101" pitchFamily="49" charset="-122"/>
                        <a:ea typeface="黑体" panose="02010609060101010101" pitchFamily="49" charset="-122"/>
                      </a:endParaRPr>
                    </a:p>
                  </a:txBody>
                  <a:tcPr/>
                </a:tc>
                <a:tc>
                  <a:txBody>
                    <a:bodyPr/>
                    <a:lstStyle/>
                    <a:p>
                      <a:endParaRPr lang="zh-CN" altLang="en-US" sz="2400" b="1" dirty="0">
                        <a:latin typeface="黑体" panose="02010609060101010101" pitchFamily="49" charset="-122"/>
                        <a:ea typeface="黑体" panose="02010609060101010101" pitchFamily="49" charset="-122"/>
                      </a:endParaRPr>
                    </a:p>
                  </a:txBody>
                  <a:tcPr/>
                </a:tc>
              </a:tr>
              <a:tr h="1923223">
                <a:tc>
                  <a:txBody>
                    <a:bodyPr/>
                    <a:lstStyle/>
                    <a:p>
                      <a:endParaRPr lang="en-US" altLang="zh-CN" sz="2400" b="1" dirty="0" smtClean="0">
                        <a:latin typeface="黑体" panose="02010609060101010101" pitchFamily="49" charset="-122"/>
                        <a:ea typeface="黑体" panose="02010609060101010101" pitchFamily="49" charset="-122"/>
                      </a:endParaRPr>
                    </a:p>
                    <a:p>
                      <a:endParaRPr lang="en-US" altLang="zh-CN" sz="2400" b="1" dirty="0" smtClean="0">
                        <a:latin typeface="黑体" panose="02010609060101010101" pitchFamily="49" charset="-122"/>
                        <a:ea typeface="黑体" panose="02010609060101010101" pitchFamily="49" charset="-122"/>
                      </a:endParaRPr>
                    </a:p>
                    <a:p>
                      <a:r>
                        <a:rPr lang="en-US" altLang="zh-CN" sz="2400" b="1" dirty="0" smtClean="0">
                          <a:latin typeface="黑体" panose="02010609060101010101" pitchFamily="49" charset="-122"/>
                          <a:ea typeface="黑体" panose="02010609060101010101" pitchFamily="49" charset="-122"/>
                        </a:rPr>
                        <a:t> </a:t>
                      </a:r>
                      <a:r>
                        <a:rPr lang="zh-CN" altLang="en-US" sz="2400" b="1" dirty="0" smtClean="0">
                          <a:latin typeface="黑体" panose="02010609060101010101" pitchFamily="49" charset="-122"/>
                          <a:ea typeface="黑体" panose="02010609060101010101" pitchFamily="49" charset="-122"/>
                        </a:rPr>
                        <a:t>局限</a:t>
                      </a:r>
                      <a:endParaRPr lang="zh-CN" altLang="en-US" sz="2400" b="1" dirty="0">
                        <a:latin typeface="黑体" panose="02010609060101010101" pitchFamily="49" charset="-122"/>
                        <a:ea typeface="黑体" panose="02010609060101010101" pitchFamily="49" charset="-122"/>
                      </a:endParaRPr>
                    </a:p>
                  </a:txBody>
                  <a:tcPr/>
                </a:tc>
                <a:tc gridSpan="2">
                  <a:txBody>
                    <a:bodyPr/>
                    <a:lstStyle/>
                    <a:p>
                      <a:endParaRPr lang="zh-CN" altLang="en-US" sz="2400" b="1" dirty="0">
                        <a:latin typeface="黑体" panose="02010609060101010101" pitchFamily="49" charset="-122"/>
                        <a:ea typeface="黑体" panose="02010609060101010101" pitchFamily="49" charset="-122"/>
                      </a:endParaRPr>
                    </a:p>
                  </a:txBody>
                  <a:tcPr/>
                </a:tc>
                <a:tc hMerge="1">
                  <a:txBody>
                    <a:bodyPr/>
                    <a:lstStyle/>
                    <a:p>
                      <a:endParaRPr lang="zh-CN" altLang="en-US"/>
                    </a:p>
                  </a:txBody>
                  <a:tcPr/>
                </a:tc>
              </a:tr>
            </a:tbl>
          </a:graphicData>
        </a:graphic>
      </p:graphicFrame>
      <p:sp>
        <p:nvSpPr>
          <p:cNvPr id="5" name="Text Box 13"/>
          <p:cNvSpPr txBox="1">
            <a:spLocks noChangeArrowheads="1"/>
          </p:cNvSpPr>
          <p:nvPr/>
        </p:nvSpPr>
        <p:spPr bwMode="auto">
          <a:xfrm>
            <a:off x="3060626" y="1819618"/>
            <a:ext cx="60494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2400" b="1" dirty="0">
                <a:latin typeface="楷体" panose="02010609060101010101" pitchFamily="49" charset="-122"/>
                <a:ea typeface="楷体" panose="02010609060101010101" pitchFamily="49" charset="-122"/>
              </a:rPr>
              <a:t>有利于维护封建国家的统一</a:t>
            </a:r>
            <a:endParaRPr lang="zh-CN" altLang="en-US" sz="2400" dirty="0">
              <a:latin typeface="楷体" panose="02010609060101010101" pitchFamily="49" charset="-122"/>
              <a:ea typeface="楷体" panose="02010609060101010101" pitchFamily="49" charset="-122"/>
            </a:endParaRPr>
          </a:p>
        </p:txBody>
      </p:sp>
      <p:sp>
        <p:nvSpPr>
          <p:cNvPr id="6" name="Text Box 14"/>
          <p:cNvSpPr txBox="1">
            <a:spLocks noChangeArrowheads="1"/>
          </p:cNvSpPr>
          <p:nvPr/>
        </p:nvSpPr>
        <p:spPr bwMode="auto">
          <a:xfrm>
            <a:off x="3060626" y="2261057"/>
            <a:ext cx="647812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kumimoji="1" lang="zh-CN" altLang="en-US" sz="2400" b="1" dirty="0">
                <a:latin typeface="楷体" panose="02010609060101010101" pitchFamily="49" charset="-122"/>
                <a:ea typeface="楷体" panose="02010609060101010101" pitchFamily="49" charset="-122"/>
              </a:rPr>
              <a:t>有利于封建经济的进一步发展</a:t>
            </a:r>
            <a:r>
              <a:rPr kumimoji="1" lang="zh-CN" altLang="en-US" sz="2800" b="1" dirty="0">
                <a:solidFill>
                  <a:schemeClr val="bg1"/>
                </a:solidFill>
                <a:latin typeface="黑体" panose="02010609060101010101" pitchFamily="49" charset="-122"/>
                <a:ea typeface="黑体" panose="02010609060101010101" pitchFamily="49" charset="-122"/>
              </a:rPr>
              <a:t>；</a:t>
            </a:r>
          </a:p>
        </p:txBody>
      </p:sp>
      <p:sp>
        <p:nvSpPr>
          <p:cNvPr id="7" name="Text Box 15"/>
          <p:cNvSpPr txBox="1">
            <a:spLocks noChangeArrowheads="1"/>
          </p:cNvSpPr>
          <p:nvPr/>
        </p:nvSpPr>
        <p:spPr bwMode="auto">
          <a:xfrm>
            <a:off x="3083659" y="2755775"/>
            <a:ext cx="518457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2400" b="1" dirty="0">
                <a:latin typeface="楷体" panose="02010609060101010101" pitchFamily="49" charset="-122"/>
                <a:ea typeface="楷体" panose="02010609060101010101" pitchFamily="49" charset="-122"/>
              </a:rPr>
              <a:t>促进民族融合，有利于中华民族</a:t>
            </a:r>
            <a:r>
              <a:rPr kumimoji="1" lang="zh-CN" altLang="en-US" sz="2400" b="1" dirty="0" smtClean="0">
                <a:latin typeface="楷体" panose="02010609060101010101" pitchFamily="49" charset="-122"/>
                <a:ea typeface="楷体" panose="02010609060101010101" pitchFamily="49" charset="-122"/>
              </a:rPr>
              <a:t>的形成</a:t>
            </a:r>
            <a:r>
              <a:rPr kumimoji="1" lang="zh-CN" altLang="en-US" sz="2400" b="1" dirty="0">
                <a:latin typeface="楷体" panose="02010609060101010101" pitchFamily="49" charset="-122"/>
                <a:ea typeface="楷体" panose="02010609060101010101" pitchFamily="49" charset="-122"/>
              </a:rPr>
              <a:t>与发展</a:t>
            </a:r>
            <a:r>
              <a:rPr kumimoji="1" lang="zh-CN" altLang="en-US" sz="2400" b="1" dirty="0">
                <a:solidFill>
                  <a:schemeClr val="bg1"/>
                </a:solidFill>
                <a:latin typeface="楷体" panose="02010609060101010101" pitchFamily="49" charset="-122"/>
                <a:ea typeface="楷体" panose="02010609060101010101" pitchFamily="49" charset="-122"/>
              </a:rPr>
              <a:t>。</a:t>
            </a:r>
            <a:endParaRPr lang="zh-CN" altLang="en-US" sz="2400" dirty="0">
              <a:latin typeface="楷体" panose="02010609060101010101" pitchFamily="49" charset="-122"/>
              <a:ea typeface="楷体" panose="02010609060101010101" pitchFamily="49" charset="-122"/>
            </a:endParaRPr>
          </a:p>
        </p:txBody>
      </p:sp>
      <p:sp>
        <p:nvSpPr>
          <p:cNvPr id="8" name="Rectangle 22"/>
          <p:cNvSpPr>
            <a:spLocks noChangeArrowheads="1"/>
          </p:cNvSpPr>
          <p:nvPr/>
        </p:nvSpPr>
        <p:spPr bwMode="auto">
          <a:xfrm>
            <a:off x="3070174" y="3645765"/>
            <a:ext cx="518457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kumimoji="1" lang="zh-CN" altLang="en-US" sz="2400" b="1" dirty="0">
                <a:latin typeface="楷体" panose="02010609060101010101" pitchFamily="49" charset="-122"/>
                <a:ea typeface="楷体" panose="02010609060101010101" pitchFamily="49" charset="-122"/>
              </a:rPr>
              <a:t>奠定了中国两千多年政治制度的基本格局，为历代封建王朝所沿用。</a:t>
            </a:r>
          </a:p>
        </p:txBody>
      </p:sp>
      <p:sp>
        <p:nvSpPr>
          <p:cNvPr id="9" name="Text Box 17"/>
          <p:cNvSpPr txBox="1">
            <a:spLocks noChangeArrowheads="1"/>
          </p:cNvSpPr>
          <p:nvPr/>
        </p:nvSpPr>
        <p:spPr bwMode="auto">
          <a:xfrm>
            <a:off x="2268885" y="5166585"/>
            <a:ext cx="604868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buNone/>
            </a:pPr>
            <a:r>
              <a:rPr kumimoji="1" lang="zh-CN" altLang="en-US" sz="2400" b="1" dirty="0" smtClean="0">
                <a:latin typeface="黑体" panose="02010609060101010101" pitchFamily="49" charset="-122"/>
                <a:ea typeface="黑体" panose="02010609060101010101" pitchFamily="49" charset="-122"/>
              </a:rPr>
              <a:t>易</a:t>
            </a:r>
            <a:r>
              <a:rPr kumimoji="1" lang="zh-CN" altLang="en-US" sz="2400" b="1" dirty="0">
                <a:latin typeface="黑体" panose="02010609060101010101" pitchFamily="49" charset="-122"/>
                <a:ea typeface="黑体" panose="02010609060101010101" pitchFamily="49" charset="-122"/>
              </a:rPr>
              <a:t>形成决策的</a:t>
            </a:r>
            <a:r>
              <a:rPr kumimoji="1" lang="zh-CN" altLang="en-US" sz="2400" b="1" dirty="0">
                <a:solidFill>
                  <a:srgbClr val="FF0000"/>
                </a:solidFill>
                <a:latin typeface="黑体" panose="02010609060101010101" pitchFamily="49" charset="-122"/>
                <a:ea typeface="黑体" panose="02010609060101010101" pitchFamily="49" charset="-122"/>
              </a:rPr>
              <a:t>随意</a:t>
            </a:r>
            <a:r>
              <a:rPr kumimoji="1" lang="zh-CN" altLang="en-US" sz="2400" b="1" dirty="0">
                <a:latin typeface="黑体" panose="02010609060101010101" pitchFamily="49" charset="-122"/>
                <a:ea typeface="黑体" panose="02010609060101010101" pitchFamily="49" charset="-122"/>
              </a:rPr>
              <a:t>和行政的</a:t>
            </a:r>
            <a:r>
              <a:rPr kumimoji="1" lang="zh-CN" altLang="en-US" sz="2400" b="1" dirty="0">
                <a:solidFill>
                  <a:srgbClr val="FF0000"/>
                </a:solidFill>
                <a:latin typeface="黑体" panose="02010609060101010101" pitchFamily="49" charset="-122"/>
                <a:ea typeface="黑体" panose="02010609060101010101" pitchFamily="49" charset="-122"/>
              </a:rPr>
              <a:t>专断</a:t>
            </a:r>
            <a:r>
              <a:rPr kumimoji="1" lang="zh-CN" altLang="en-US" sz="2400" b="1" dirty="0" smtClean="0">
                <a:latin typeface="黑体" panose="02010609060101010101" pitchFamily="49" charset="-122"/>
                <a:ea typeface="黑体" panose="02010609060101010101" pitchFamily="49" charset="-122"/>
              </a:rPr>
              <a:t>，</a:t>
            </a:r>
            <a:r>
              <a:rPr lang="zh-CN" altLang="en-US" sz="2400" b="1" dirty="0" smtClean="0">
                <a:latin typeface="黑体" panose="02010609060101010101" pitchFamily="49" charset="-122"/>
                <a:ea typeface="黑体" panose="02010609060101010101" pitchFamily="49" charset="-122"/>
              </a:rPr>
              <a:t>形成</a:t>
            </a:r>
            <a:r>
              <a:rPr lang="zh-CN" altLang="en-US" sz="2400" b="1" dirty="0">
                <a:latin typeface="黑体" panose="02010609060101010101" pitchFamily="49" charset="-122"/>
                <a:ea typeface="黑体" panose="02010609060101010101" pitchFamily="49" charset="-122"/>
              </a:rPr>
              <a:t>暴政，加重人民的</a:t>
            </a:r>
            <a:r>
              <a:rPr lang="zh-CN" altLang="en-US" sz="2400" b="1" dirty="0" smtClean="0">
                <a:latin typeface="黑体" panose="02010609060101010101" pitchFamily="49" charset="-122"/>
                <a:ea typeface="黑体" panose="02010609060101010101" pitchFamily="49" charset="-122"/>
              </a:rPr>
              <a:t>负担，激化</a:t>
            </a:r>
            <a:r>
              <a:rPr lang="zh-CN" altLang="en-US" sz="2400" b="1" dirty="0">
                <a:latin typeface="黑体" panose="02010609060101010101" pitchFamily="49" charset="-122"/>
                <a:ea typeface="黑体" panose="02010609060101010101" pitchFamily="49" charset="-122"/>
              </a:rPr>
              <a:t>矛盾。</a:t>
            </a:r>
          </a:p>
        </p:txBody>
      </p:sp>
    </p:spTree>
    <p:extLst>
      <p:ext uri="{BB962C8B-B14F-4D97-AF65-F5344CB8AC3E}">
        <p14:creationId xmlns:p14="http://schemas.microsoft.com/office/powerpoint/2010/main" val="10993836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a:hlinkClick r:id="rId2" action="ppaction://hlinksldjump"/>
          </p:cNvPr>
          <p:cNvSpPr/>
          <p:nvPr/>
        </p:nvSpPr>
        <p:spPr>
          <a:xfrm>
            <a:off x="108298" y="117426"/>
            <a:ext cx="2160587" cy="550863"/>
          </a:xfrm>
          <a:prstGeom prst="roundRect">
            <a:avLst/>
          </a:prstGeom>
          <a:solidFill>
            <a:srgbClr val="E20000"/>
          </a:solidFill>
          <a:ln w="25400" cap="flat" cmpd="sng" algn="ctr">
            <a:noFill/>
            <a:prstDash val="solid"/>
          </a:ln>
          <a:effectLst/>
        </p:spPr>
        <p:txBody>
          <a:bodyPr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zh-CN" altLang="en-US" b="1" i="0" u="none" strike="noStrike" kern="0" cap="none" spc="0" normalizeH="0" baseline="0" noProof="0" dirty="0" smtClean="0">
                <a:ln>
                  <a:noFill/>
                </a:ln>
                <a:solidFill>
                  <a:srgbClr val="FFFFFF"/>
                </a:solidFill>
                <a:effectLst/>
                <a:uLnTx/>
                <a:uFillTx/>
                <a:latin typeface="幼圆" panose="02010509060101010101" pitchFamily="49" charset="-122"/>
                <a:ea typeface="幼圆" panose="02010509060101010101" pitchFamily="49" charset="-122"/>
                <a:cs typeface="+mn-cs"/>
              </a:rPr>
              <a:t>三、核心突破</a:t>
            </a:r>
            <a:endParaRPr kumimoji="0" lang="zh-CN" altLang="en-US" b="1" i="0" u="none" strike="noStrike" kern="0" cap="none" spc="0" normalizeH="0" baseline="0" noProof="0" dirty="0">
              <a:ln>
                <a:noFill/>
              </a:ln>
              <a:solidFill>
                <a:srgbClr val="FFFFFF"/>
              </a:solidFill>
              <a:effectLst/>
              <a:uLnTx/>
              <a:uFillTx/>
              <a:latin typeface="幼圆" panose="02010509060101010101" pitchFamily="49" charset="-122"/>
              <a:ea typeface="幼圆" panose="02010509060101010101" pitchFamily="49" charset="-122"/>
              <a:cs typeface="+mn-cs"/>
            </a:endParaRPr>
          </a:p>
        </p:txBody>
      </p:sp>
      <p:sp>
        <p:nvSpPr>
          <p:cNvPr id="3" name="矩形 2"/>
          <p:cNvSpPr/>
          <p:nvPr/>
        </p:nvSpPr>
        <p:spPr>
          <a:xfrm>
            <a:off x="1476450" y="888880"/>
            <a:ext cx="6377296" cy="926968"/>
          </a:xfrm>
          <a:prstGeom prst="rect">
            <a:avLst/>
          </a:prstGeom>
          <a:noFill/>
          <a:ln>
            <a:solidFill>
              <a:schemeClr val="bg1"/>
            </a:solidFill>
          </a:ln>
          <a:effectLst>
            <a:outerShdw blurRad="63500" sx="102000" sy="102000" algn="ctr" rotWithShape="0">
              <a:prstClr val="black">
                <a:alpha val="40000"/>
              </a:prstClr>
            </a:outerShdw>
          </a:effectLst>
        </p:spPr>
        <p:style>
          <a:lnRef idx="1">
            <a:schemeClr val="accent3"/>
          </a:lnRef>
          <a:fillRef idx="3">
            <a:schemeClr val="accent3"/>
          </a:fillRef>
          <a:effectRef idx="2">
            <a:schemeClr val="accent3"/>
          </a:effectRef>
          <a:fontRef idx="minor">
            <a:schemeClr val="lt1"/>
          </a:fontRef>
        </p:style>
        <p:txBody>
          <a:bodyPr rtlCol="0" anchor="ctr"/>
          <a:lstStyle/>
          <a:p>
            <a:pPr algn="ctr">
              <a:lnSpc>
                <a:spcPct val="120000"/>
              </a:lnSpc>
              <a:spcAft>
                <a:spcPts val="0"/>
              </a:spcAft>
              <a:tabLst>
                <a:tab pos="1029335" algn="l"/>
                <a:tab pos="1850390" algn="l"/>
                <a:tab pos="2538095" algn="l"/>
                <a:tab pos="3221990" algn="l"/>
              </a:tabLst>
            </a:pPr>
            <a:r>
              <a:rPr lang="zh-CN" altLang="en-US" b="1" kern="100" dirty="0" smtClean="0">
                <a:solidFill>
                  <a:srgbClr val="0000FF"/>
                </a:solidFill>
                <a:latin typeface="Times New Roman"/>
                <a:ea typeface="微软雅黑" pitchFamily="34" charset="-122"/>
                <a:cs typeface="Times New Roman"/>
              </a:rPr>
              <a:t>考点一　</a:t>
            </a:r>
            <a:r>
              <a:rPr lang="zh-CN" altLang="zh-CN" b="1"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贵族政治向官僚政治的</a:t>
            </a:r>
            <a:r>
              <a:rPr lang="zh-CN" altLang="zh-CN" b="1" dirty="0" smtClean="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转变</a:t>
            </a:r>
            <a:endParaRPr lang="en-US" altLang="zh-CN" b="1" dirty="0" smtClean="0">
              <a:solidFill>
                <a:srgbClr val="0000FF"/>
              </a:solidFill>
              <a:latin typeface="微软雅黑" panose="020B0503020204020204" pitchFamily="34" charset="-122"/>
              <a:ea typeface="微软雅黑" panose="020B0503020204020204" pitchFamily="34" charset="-122"/>
              <a:cs typeface="Times New Roman" panose="02020603050405020304" pitchFamily="18" charset="0"/>
            </a:endParaRPr>
          </a:p>
          <a:p>
            <a:pPr algn="ctr">
              <a:lnSpc>
                <a:spcPct val="120000"/>
              </a:lnSpc>
              <a:spcAft>
                <a:spcPts val="0"/>
              </a:spcAft>
              <a:tabLst>
                <a:tab pos="1029335" algn="l"/>
                <a:tab pos="1850390" algn="l"/>
                <a:tab pos="2538095" algn="l"/>
                <a:tab pos="3221990" algn="l"/>
              </a:tabLst>
            </a:pPr>
            <a:r>
              <a:rPr lang="en-US" altLang="zh-CN" dirty="0" smtClean="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                                </a:t>
            </a:r>
            <a:r>
              <a:rPr lang="en-US" altLang="zh-CN" b="1" dirty="0" smtClean="0">
                <a:solidFill>
                  <a:srgbClr val="FF0000"/>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b="1" dirty="0" smtClean="0">
                <a:solidFill>
                  <a:srgbClr val="FF0000"/>
                </a:solidFill>
                <a:latin typeface="微软雅黑" panose="020B0503020204020204" pitchFamily="34" charset="-122"/>
                <a:ea typeface="微软雅黑" panose="020B0503020204020204" pitchFamily="34" charset="-122"/>
                <a:cs typeface="Times New Roman" panose="02020603050405020304" pitchFamily="18" charset="0"/>
              </a:rPr>
              <a:t>郡县制取代分封制</a:t>
            </a:r>
            <a:endParaRPr lang="zh-CN" altLang="zh-CN" b="1"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5" name="矩形 4"/>
          <p:cNvSpPr/>
          <p:nvPr/>
        </p:nvSpPr>
        <p:spPr>
          <a:xfrm>
            <a:off x="159334" y="2576268"/>
            <a:ext cx="8712968" cy="2751522"/>
          </a:xfrm>
          <a:prstGeom prst="rect">
            <a:avLst/>
          </a:prstGeom>
          <a:ln w="19050">
            <a:solidFill>
              <a:srgbClr val="FF0000"/>
            </a:solidFill>
          </a:ln>
        </p:spPr>
        <p:txBody>
          <a:bodyPr wrap="square">
            <a:spAutoFit/>
          </a:bodyPr>
          <a:lstStyle/>
          <a:p>
            <a:pPr indent="266700">
              <a:lnSpc>
                <a:spcPct val="120000"/>
              </a:lnSpc>
              <a:spcAft>
                <a:spcPts val="0"/>
              </a:spcAft>
              <a:tabLst>
                <a:tab pos="1029335" algn="l"/>
                <a:tab pos="1850390" algn="l"/>
                <a:tab pos="2538095" algn="l"/>
                <a:tab pos="3221990" algn="l"/>
              </a:tabLst>
            </a:pPr>
            <a:r>
              <a:rPr lang="zh-CN" altLang="zh-CN" b="1" dirty="0">
                <a:solidFill>
                  <a:srgbClr val="000000"/>
                </a:solidFill>
                <a:latin typeface="Arial" panose="020B0604020202020204" pitchFamily="34" charset="0"/>
                <a:ea typeface="黑体" panose="02010609060101010101" pitchFamily="49" charset="-122"/>
                <a:cs typeface="Times New Roman" panose="02020603050405020304" pitchFamily="18" charset="0"/>
              </a:rPr>
              <a:t>材料</a:t>
            </a:r>
            <a:r>
              <a:rPr lang="zh-CN" altLang="zh-CN" b="1" dirty="0">
                <a:solidFill>
                  <a:srgbClr val="000000"/>
                </a:solidFill>
                <a:latin typeface="Times New Roman" panose="02020603050405020304" pitchFamily="18" charset="0"/>
                <a:cs typeface="Times New Roman" panose="02020603050405020304" pitchFamily="18" charset="0"/>
              </a:rPr>
              <a:t>　</a:t>
            </a:r>
            <a:r>
              <a:rPr lang="zh-CN"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华夏国家是依靠封建制而形成的国家形态。</a:t>
            </a:r>
            <a:r>
              <a:rPr lang="en-US"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a:t>
            </a:r>
            <a:r>
              <a:rPr lang="zh-CN"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但是</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随着封建制赖以存在的宗法制日渐败坏的时候</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再依靠封建制重建国家的企图</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就难以实现了。</a:t>
            </a:r>
            <a:r>
              <a:rPr lang="en-US"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a:t>
            </a:r>
            <a:r>
              <a:rPr lang="zh-CN"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正是在这一背景下</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中国必须再一次重新寻找制度建构的理路</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重新踏上制度建构的征程</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这就是从华夏国家到官僚制国家的嬗变。</a:t>
            </a:r>
            <a:endParaRPr lang="zh-CN" altLang="zh-CN" b="1" dirty="0">
              <a:solidFill>
                <a:srgbClr val="000000"/>
              </a:solidFill>
              <a:latin typeface="NEU-BZ-S92"/>
              <a:ea typeface="方正书宋_GBK" panose="03000509000000000000" pitchFamily="65" charset="-122"/>
              <a:cs typeface="Times New Roman" panose="02020603050405020304" pitchFamily="18" charset="0"/>
            </a:endParaRPr>
          </a:p>
          <a:p>
            <a:pPr indent="266700" algn="r">
              <a:lnSpc>
                <a:spcPct val="120000"/>
              </a:lnSpc>
              <a:spcAft>
                <a:spcPts val="0"/>
              </a:spcAft>
              <a:tabLst>
                <a:tab pos="1029335" algn="l"/>
                <a:tab pos="1850390" algn="l"/>
                <a:tab pos="2538095" algn="l"/>
                <a:tab pos="3221990" algn="l"/>
              </a:tabLst>
            </a:pP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刘建军《古代中国政治制度十六讲》</a:t>
            </a:r>
            <a:endParaRPr lang="zh-CN" altLang="zh-CN" b="1" dirty="0">
              <a:solidFill>
                <a:srgbClr val="000000"/>
              </a:solidFill>
              <a:latin typeface="NEU-BZ-S92"/>
              <a:ea typeface="方正书宋_GBK" panose="03000509000000000000" pitchFamily="65" charset="-122"/>
              <a:cs typeface="Times New Roman" panose="02020603050405020304" pitchFamily="18" charset="0"/>
            </a:endParaRPr>
          </a:p>
        </p:txBody>
      </p:sp>
      <p:sp>
        <p:nvSpPr>
          <p:cNvPr id="7" name="Rectangle 1"/>
          <p:cNvSpPr>
            <a:spLocks noChangeArrowheads="1"/>
          </p:cNvSpPr>
          <p:nvPr/>
        </p:nvSpPr>
        <p:spPr bwMode="auto">
          <a:xfrm>
            <a:off x="396606" y="4870590"/>
            <a:ext cx="9145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22862029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5"/>
                                        </p:tgtEl>
                                        <p:attrNameLst>
                                          <p:attrName>ppt_w</p:attrName>
                                        </p:attrNameLst>
                                      </p:cBhvr>
                                      <p:tavLst>
                                        <p:tav tm="0">
                                          <p:val>
                                            <p:strVal val="ppt_w"/>
                                          </p:val>
                                        </p:tav>
                                        <p:tav tm="100000">
                                          <p:val>
                                            <p:fltVal val="0"/>
                                          </p:val>
                                        </p:tav>
                                      </p:tavLst>
                                    </p:anim>
                                    <p:anim calcmode="lin" valueType="num">
                                      <p:cBhvr>
                                        <p:cTn id="7" dur="1000"/>
                                        <p:tgtEl>
                                          <p:spTgt spid="5"/>
                                        </p:tgtEl>
                                        <p:attrNameLst>
                                          <p:attrName>ppt_h</p:attrName>
                                        </p:attrNameLst>
                                      </p:cBhvr>
                                      <p:tavLst>
                                        <p:tav tm="0">
                                          <p:val>
                                            <p:strVal val="ppt_h"/>
                                          </p:val>
                                        </p:tav>
                                        <p:tav tm="100000">
                                          <p:val>
                                            <p:fltVal val="0"/>
                                          </p:val>
                                        </p:tav>
                                      </p:tavLst>
                                    </p:anim>
                                    <p:anim calcmode="lin" valueType="num">
                                      <p:cBhvr>
                                        <p:cTn id="8" dur="1000"/>
                                        <p:tgtEl>
                                          <p:spTgt spid="5"/>
                                        </p:tgtEl>
                                        <p:attrNameLst>
                                          <p:attrName>style.rotation</p:attrName>
                                        </p:attrNameLst>
                                      </p:cBhvr>
                                      <p:tavLst>
                                        <p:tav tm="0">
                                          <p:val>
                                            <p:fltVal val="0"/>
                                          </p:val>
                                        </p:tav>
                                        <p:tav tm="100000">
                                          <p:val>
                                            <p:fltVal val="90"/>
                                          </p:val>
                                        </p:tav>
                                      </p:tavLst>
                                    </p:anim>
                                    <p:animEffect transition="out" filter="fade">
                                      <p:cBhvr>
                                        <p:cTn id="9" dur="1000"/>
                                        <p:tgtEl>
                                          <p:spTgt spid="5"/>
                                        </p:tgtEl>
                                      </p:cBhvr>
                                    </p:animEffect>
                                    <p:set>
                                      <p:cBhvr>
                                        <p:cTn id="10" dur="1" fill="hold">
                                          <p:stCondLst>
                                            <p:cond delay="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6372" name="Group 52"/>
          <p:cNvGraphicFramePr>
            <a:graphicFrameLocks noGrp="1"/>
          </p:cNvGraphicFramePr>
          <p:nvPr>
            <p:extLst>
              <p:ext uri="{D42A27DB-BD31-4B8C-83A1-F6EECF244321}">
                <p14:modId xmlns:p14="http://schemas.microsoft.com/office/powerpoint/2010/main" val="1816390364"/>
              </p:ext>
            </p:extLst>
          </p:nvPr>
        </p:nvGraphicFramePr>
        <p:xfrm>
          <a:off x="109558" y="1341869"/>
          <a:ext cx="9001100" cy="4104149"/>
        </p:xfrm>
        <a:graphic>
          <a:graphicData uri="http://schemas.openxmlformats.org/drawingml/2006/table">
            <a:tbl>
              <a:tblPr/>
              <a:tblGrid>
                <a:gridCol w="1425822"/>
                <a:gridCol w="1733851"/>
                <a:gridCol w="2239667"/>
                <a:gridCol w="1575758"/>
                <a:gridCol w="2026002"/>
              </a:tblGrid>
              <a:tr h="414443">
                <a:tc row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344488">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671513">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023938">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1341438">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17986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2558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27130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1702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zh-CN" altLang="zh-CN"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不同点</a:t>
                      </a:r>
                      <a:endPar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CN" altLang="en-US"/>
                    </a:p>
                  </a:txBody>
                  <a:tcPr/>
                </a:tc>
                <a:tc grid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相同点</a:t>
                      </a:r>
                      <a:endPar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CN" altLang="en-US"/>
                    </a:p>
                  </a:txBody>
                  <a:tcPr/>
                </a:tc>
              </a:tr>
              <a:tr h="426828">
                <a:tc vMerge="1">
                  <a:txBody>
                    <a:bodyPr/>
                    <a:lstStyle/>
                    <a:p>
                      <a:endParaRPr lang="zh-CN" altLang="en-US"/>
                    </a:p>
                  </a:txBody>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分封制</a:t>
                      </a:r>
                      <a:endPar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郡县制</a:t>
                      </a:r>
                      <a:endParaRPr kumimoji="0" lang="zh-CN" altLang="en-US"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分封制</a:t>
                      </a:r>
                      <a:endParaRPr kumimoji="0" lang="zh-CN" altLang="en-US"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郡县制</a:t>
                      </a:r>
                      <a:endParaRPr kumimoji="0" lang="zh-CN" altLang="en-US"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3403">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基础</a:t>
                      </a:r>
                      <a:endPar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344488">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671513">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023938">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1341438">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17986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2558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27130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1702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zh-CN" altLang="zh-CN"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344488">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671513">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023938">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1341438">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17986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2558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27130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1702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zh-CN" altLang="zh-CN"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grid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zh-CN"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5" hMerge="1">
                  <a:txBody>
                    <a:bodyPr/>
                    <a:lstStyle/>
                    <a:p>
                      <a:endParaRPr lang="zh-CN" altLang="en-US"/>
                    </a:p>
                  </a:txBody>
                  <a:tcPr/>
                </a:tc>
              </a:tr>
              <a:tr h="651040">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传承制度</a:t>
                      </a:r>
                      <a:endPar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344488">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671513">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023938">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1341438">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17986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2558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27130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1702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zh-CN" altLang="zh-CN"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344488">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671513">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023938">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1341438">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17986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2558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27130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1702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zh-CN" altLang="zh-CN"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vMerge="1">
                  <a:txBody>
                    <a:bodyPr/>
                    <a:lstStyle/>
                    <a:p>
                      <a:endParaRPr lang="zh-CN" altLang="en-US"/>
                    </a:p>
                  </a:txBody>
                  <a:tcPr/>
                </a:tc>
                <a:tc hMerge="1" vMerge="1">
                  <a:txBody>
                    <a:bodyPr/>
                    <a:lstStyle/>
                    <a:p>
                      <a:endParaRPr lang="zh-CN" altLang="en-US"/>
                    </a:p>
                  </a:txBody>
                  <a:tcPr/>
                </a:tc>
              </a:tr>
              <a:tr h="706617">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与中央关系</a:t>
                      </a:r>
                      <a:endParaRPr kumimoji="0" lang="zh-CN" altLang="en-US"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344488">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671513">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023938">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1341438">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17986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2558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27130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1702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zh-CN" altLang="zh-CN"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344488">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671513">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023938">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1341438">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17986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2558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27130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1702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zh-CN" altLang="zh-CN"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vMerge="1">
                  <a:txBody>
                    <a:bodyPr/>
                    <a:lstStyle/>
                    <a:p>
                      <a:endParaRPr lang="zh-CN" altLang="en-US"/>
                    </a:p>
                  </a:txBody>
                  <a:tcPr/>
                </a:tc>
                <a:tc hMerge="1" vMerge="1">
                  <a:txBody>
                    <a:bodyPr/>
                    <a:lstStyle/>
                    <a:p>
                      <a:endParaRPr lang="zh-CN" altLang="en-US"/>
                    </a:p>
                  </a:txBody>
                  <a:tcPr/>
                </a:tc>
              </a:tr>
              <a:tr h="606578">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性     质</a:t>
                      </a:r>
                      <a:endParaRPr kumimoji="0" lang="zh-CN" altLang="en-US"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344488">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671513">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023938">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1341438">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17986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2558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27130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1702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zh-CN" altLang="zh-CN"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344488">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671513">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023938">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1341438">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17986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2558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27130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1702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zh-CN" altLang="zh-CN"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vMerge="1">
                  <a:txBody>
                    <a:bodyPr/>
                    <a:lstStyle/>
                    <a:p>
                      <a:endParaRPr lang="zh-CN" altLang="en-US"/>
                    </a:p>
                  </a:txBody>
                  <a:tcPr/>
                </a:tc>
                <a:tc hMerge="1" vMerge="1">
                  <a:txBody>
                    <a:bodyPr/>
                    <a:lstStyle/>
                    <a:p>
                      <a:endParaRPr lang="zh-CN" altLang="en-US"/>
                    </a:p>
                  </a:txBody>
                  <a:tcPr/>
                </a:tc>
              </a:tr>
              <a:tr h="695240">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影     响</a:t>
                      </a:r>
                      <a:endParaRPr kumimoji="0" lang="zh-CN" altLang="en-US"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344488">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671513">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023938">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1341438">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17986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2558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27130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1702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zh-CN" altLang="zh-CN" sz="2000" b="1"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344488">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671513">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023938">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1341438">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17986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2558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27130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170238" fontAlgn="base">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zh-CN" altLang="zh-CN" sz="20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endParaRPr>
                    </a:p>
                  </a:txBody>
                  <a:tcPr marL="91456" marR="91456" marT="45732" marB="4573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vMerge="1">
                  <a:txBody>
                    <a:bodyPr/>
                    <a:lstStyle/>
                    <a:p>
                      <a:endParaRPr lang="zh-CN" altLang="en-US"/>
                    </a:p>
                  </a:txBody>
                  <a:tcPr/>
                </a:tc>
                <a:tc hMerge="1" vMerge="1">
                  <a:txBody>
                    <a:bodyPr/>
                    <a:lstStyle/>
                    <a:p>
                      <a:endParaRPr lang="zh-CN" altLang="en-US"/>
                    </a:p>
                  </a:txBody>
                  <a:tcPr/>
                </a:tc>
              </a:tr>
            </a:tbl>
          </a:graphicData>
        </a:graphic>
      </p:graphicFrame>
      <p:sp>
        <p:nvSpPr>
          <p:cNvPr id="56360" name="Text Box 40"/>
          <p:cNvSpPr txBox="1">
            <a:spLocks noChangeArrowheads="1"/>
          </p:cNvSpPr>
          <p:nvPr/>
        </p:nvSpPr>
        <p:spPr bwMode="auto">
          <a:xfrm>
            <a:off x="1548082" y="2277069"/>
            <a:ext cx="144011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ClrTx/>
              <a:buSzTx/>
              <a:buFontTx/>
              <a:buNone/>
            </a:pPr>
            <a:r>
              <a:rPr lang="zh-CN" altLang="en-US" sz="2000" b="1" dirty="0">
                <a:solidFill>
                  <a:srgbClr val="FF0000"/>
                </a:solidFill>
                <a:latin typeface="黑体" panose="02010609060101010101" pitchFamily="49" charset="-122"/>
                <a:ea typeface="黑体" panose="02010609060101010101" pitchFamily="49" charset="-122"/>
              </a:rPr>
              <a:t>血缘关系</a:t>
            </a:r>
          </a:p>
        </p:txBody>
      </p:sp>
      <p:sp>
        <p:nvSpPr>
          <p:cNvPr id="56361" name="Text Box 41"/>
          <p:cNvSpPr txBox="1">
            <a:spLocks noChangeArrowheads="1"/>
          </p:cNvSpPr>
          <p:nvPr/>
        </p:nvSpPr>
        <p:spPr bwMode="auto">
          <a:xfrm>
            <a:off x="1548082" y="2935997"/>
            <a:ext cx="180053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lang="zh-CN" altLang="en-US" sz="2000" b="1" dirty="0" smtClean="0">
                <a:solidFill>
                  <a:srgbClr val="FF0000"/>
                </a:solidFill>
                <a:latin typeface="黑体" panose="02010609060101010101" pitchFamily="49" charset="-122"/>
                <a:ea typeface="黑体" panose="02010609060101010101" pitchFamily="49" charset="-122"/>
              </a:rPr>
              <a:t>世袭</a:t>
            </a:r>
            <a:r>
              <a:rPr lang="zh-CN" altLang="en-US" sz="2000" b="1" dirty="0">
                <a:solidFill>
                  <a:srgbClr val="FF0000"/>
                </a:solidFill>
                <a:latin typeface="黑体" panose="02010609060101010101" pitchFamily="49" charset="-122"/>
                <a:ea typeface="黑体" panose="02010609060101010101" pitchFamily="49" charset="-122"/>
              </a:rPr>
              <a:t>，有封地</a:t>
            </a:r>
          </a:p>
        </p:txBody>
      </p:sp>
      <p:sp>
        <p:nvSpPr>
          <p:cNvPr id="56362" name="Text Box 42"/>
          <p:cNvSpPr txBox="1">
            <a:spLocks noChangeArrowheads="1"/>
          </p:cNvSpPr>
          <p:nvPr/>
        </p:nvSpPr>
        <p:spPr bwMode="auto">
          <a:xfrm>
            <a:off x="1532518" y="3439710"/>
            <a:ext cx="176370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lang="zh-CN" altLang="en-US" sz="2000" b="1" dirty="0">
                <a:solidFill>
                  <a:srgbClr val="FF0000"/>
                </a:solidFill>
                <a:latin typeface="黑体" panose="02010609060101010101" pitchFamily="49" charset="-122"/>
                <a:ea typeface="黑体" panose="02010609060101010101" pitchFamily="49" charset="-122"/>
              </a:rPr>
              <a:t>诸侯有很强的</a:t>
            </a:r>
            <a:r>
              <a:rPr lang="zh-CN" altLang="en-US" sz="2000" b="1" dirty="0" smtClean="0">
                <a:solidFill>
                  <a:srgbClr val="FF0000"/>
                </a:solidFill>
                <a:latin typeface="黑体" panose="02010609060101010101" pitchFamily="49" charset="-122"/>
                <a:ea typeface="黑体" panose="02010609060101010101" pitchFamily="49" charset="-122"/>
              </a:rPr>
              <a:t>地方</a:t>
            </a:r>
            <a:r>
              <a:rPr lang="zh-CN" altLang="en-US" sz="2000" b="1" dirty="0">
                <a:solidFill>
                  <a:srgbClr val="FF0000"/>
                </a:solidFill>
                <a:latin typeface="黑体" panose="02010609060101010101" pitchFamily="49" charset="-122"/>
                <a:ea typeface="黑体" panose="02010609060101010101" pitchFamily="49" charset="-122"/>
              </a:rPr>
              <a:t>独立性</a:t>
            </a:r>
          </a:p>
        </p:txBody>
      </p:sp>
      <p:sp>
        <p:nvSpPr>
          <p:cNvPr id="56363" name="Text Box 43"/>
          <p:cNvSpPr txBox="1">
            <a:spLocks noChangeArrowheads="1"/>
          </p:cNvSpPr>
          <p:nvPr/>
        </p:nvSpPr>
        <p:spPr bwMode="auto">
          <a:xfrm>
            <a:off x="1699745" y="4245677"/>
            <a:ext cx="12170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lang="zh-CN" altLang="en-US" sz="2000" b="1" dirty="0">
                <a:solidFill>
                  <a:srgbClr val="FF0000"/>
                </a:solidFill>
                <a:latin typeface="黑体" panose="02010609060101010101" pitchFamily="49" charset="-122"/>
                <a:ea typeface="黑体" panose="02010609060101010101" pitchFamily="49" charset="-122"/>
              </a:rPr>
              <a:t>贵族政治</a:t>
            </a:r>
          </a:p>
        </p:txBody>
      </p:sp>
      <p:sp>
        <p:nvSpPr>
          <p:cNvPr id="56364" name="Text Box 44"/>
          <p:cNvSpPr txBox="1">
            <a:spLocks noChangeArrowheads="1"/>
          </p:cNvSpPr>
          <p:nvPr/>
        </p:nvSpPr>
        <p:spPr bwMode="auto">
          <a:xfrm>
            <a:off x="1581767" y="4726062"/>
            <a:ext cx="173316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lang="zh-CN" altLang="en-US" sz="2000" b="1" dirty="0">
                <a:solidFill>
                  <a:srgbClr val="FF0000"/>
                </a:solidFill>
                <a:latin typeface="黑体" panose="02010609060101010101" pitchFamily="49" charset="-122"/>
                <a:ea typeface="黑体" panose="02010609060101010101" pitchFamily="49" charset="-122"/>
              </a:rPr>
              <a:t>容易形成地方</a:t>
            </a:r>
          </a:p>
          <a:p>
            <a:pPr eaLnBrk="1" hangingPunct="1">
              <a:spcBef>
                <a:spcPct val="0"/>
              </a:spcBef>
              <a:buClrTx/>
              <a:buSzTx/>
              <a:buFontTx/>
              <a:buNone/>
            </a:pPr>
            <a:r>
              <a:rPr lang="zh-CN" altLang="en-US" sz="2000" b="1" dirty="0">
                <a:solidFill>
                  <a:srgbClr val="FF0000"/>
                </a:solidFill>
                <a:latin typeface="黑体" panose="02010609060101010101" pitchFamily="49" charset="-122"/>
                <a:ea typeface="黑体" panose="02010609060101010101" pitchFamily="49" charset="-122"/>
              </a:rPr>
              <a:t>割据势力</a:t>
            </a:r>
          </a:p>
        </p:txBody>
      </p:sp>
      <p:sp>
        <p:nvSpPr>
          <p:cNvPr id="56365" name="Text Box 45"/>
          <p:cNvSpPr txBox="1">
            <a:spLocks noChangeArrowheads="1"/>
          </p:cNvSpPr>
          <p:nvPr/>
        </p:nvSpPr>
        <p:spPr bwMode="auto">
          <a:xfrm>
            <a:off x="3585197" y="2300886"/>
            <a:ext cx="147508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lang="zh-CN" altLang="en-US" sz="2000" b="1" dirty="0">
                <a:solidFill>
                  <a:srgbClr val="FF0000"/>
                </a:solidFill>
                <a:latin typeface="黑体" panose="02010609060101010101" pitchFamily="49" charset="-122"/>
                <a:ea typeface="黑体" panose="02010609060101010101" pitchFamily="49" charset="-122"/>
              </a:rPr>
              <a:t>按地域划分</a:t>
            </a:r>
          </a:p>
        </p:txBody>
      </p:sp>
      <p:sp>
        <p:nvSpPr>
          <p:cNvPr id="56366" name="Text Box 46"/>
          <p:cNvSpPr txBox="1">
            <a:spLocks noChangeArrowheads="1"/>
          </p:cNvSpPr>
          <p:nvPr/>
        </p:nvSpPr>
        <p:spPr bwMode="auto">
          <a:xfrm>
            <a:off x="3348619" y="2924882"/>
            <a:ext cx="217788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lang="zh-CN" altLang="en-US" sz="2000" b="1" dirty="0">
                <a:solidFill>
                  <a:srgbClr val="FF0000"/>
                </a:solidFill>
                <a:latin typeface="黑体" panose="02010609060101010101" pitchFamily="49" charset="-122"/>
                <a:ea typeface="黑体" panose="02010609060101010101" pitchFamily="49" charset="-122"/>
              </a:rPr>
              <a:t>皇帝任免，俸禄</a:t>
            </a:r>
          </a:p>
        </p:txBody>
      </p:sp>
      <p:sp>
        <p:nvSpPr>
          <p:cNvPr id="56367" name="Text Box 47"/>
          <p:cNvSpPr txBox="1">
            <a:spLocks noChangeArrowheads="1"/>
          </p:cNvSpPr>
          <p:nvPr/>
        </p:nvSpPr>
        <p:spPr bwMode="auto">
          <a:xfrm>
            <a:off x="3277169" y="3574282"/>
            <a:ext cx="224933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lang="zh-CN" altLang="en-US" sz="2000" b="1" dirty="0">
                <a:solidFill>
                  <a:srgbClr val="FF0000"/>
                </a:solidFill>
                <a:latin typeface="黑体" panose="02010609060101010101" pitchFamily="49" charset="-122"/>
                <a:ea typeface="黑体" panose="02010609060101010101" pitchFamily="49" charset="-122"/>
              </a:rPr>
              <a:t>地方绝对服从中央</a:t>
            </a:r>
          </a:p>
        </p:txBody>
      </p:sp>
      <p:sp>
        <p:nvSpPr>
          <p:cNvPr id="56368" name="Text Box 48"/>
          <p:cNvSpPr txBox="1">
            <a:spLocks noChangeArrowheads="1"/>
          </p:cNvSpPr>
          <p:nvPr/>
        </p:nvSpPr>
        <p:spPr bwMode="auto">
          <a:xfrm>
            <a:off x="3714239" y="4246412"/>
            <a:ext cx="12170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lang="zh-CN" altLang="en-US" sz="2000" b="1" dirty="0">
                <a:solidFill>
                  <a:srgbClr val="FF0000"/>
                </a:solidFill>
                <a:latin typeface="黑体" panose="02010609060101010101" pitchFamily="49" charset="-122"/>
                <a:ea typeface="黑体" panose="02010609060101010101" pitchFamily="49" charset="-122"/>
              </a:rPr>
              <a:t>官僚政治</a:t>
            </a:r>
          </a:p>
        </p:txBody>
      </p:sp>
      <p:sp>
        <p:nvSpPr>
          <p:cNvPr id="17457" name="Text Box 49"/>
          <p:cNvSpPr txBox="1">
            <a:spLocks noChangeArrowheads="1"/>
          </p:cNvSpPr>
          <p:nvPr/>
        </p:nvSpPr>
        <p:spPr bwMode="auto">
          <a:xfrm>
            <a:off x="3277169" y="4893723"/>
            <a:ext cx="18473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zh-CN" sz="2000">
              <a:ea typeface="文鼎中行书简" pitchFamily="1" charset="-122"/>
            </a:endParaRPr>
          </a:p>
        </p:txBody>
      </p:sp>
      <p:sp>
        <p:nvSpPr>
          <p:cNvPr id="56370" name="Text Box 50"/>
          <p:cNvSpPr txBox="1">
            <a:spLocks noChangeArrowheads="1"/>
          </p:cNvSpPr>
          <p:nvPr/>
        </p:nvSpPr>
        <p:spPr bwMode="auto">
          <a:xfrm>
            <a:off x="3387998" y="4777329"/>
            <a:ext cx="209912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SzPct val="75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lang="zh-CN" altLang="en-US" sz="2000" b="1" dirty="0">
                <a:solidFill>
                  <a:srgbClr val="FF0000"/>
                </a:solidFill>
                <a:latin typeface="黑体" panose="02010609060101010101" pitchFamily="49" charset="-122"/>
                <a:ea typeface="黑体" panose="02010609060101010101" pitchFamily="49" charset="-122"/>
              </a:rPr>
              <a:t>有利于加强中央集权</a:t>
            </a:r>
          </a:p>
        </p:txBody>
      </p:sp>
      <p:sp>
        <p:nvSpPr>
          <p:cNvPr id="56371" name="Text Box 51"/>
          <p:cNvSpPr txBox="1">
            <a:spLocks noChangeArrowheads="1"/>
          </p:cNvSpPr>
          <p:nvPr/>
        </p:nvSpPr>
        <p:spPr bwMode="auto">
          <a:xfrm>
            <a:off x="6093949" y="2958729"/>
            <a:ext cx="244926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50000"/>
              </a:lnSpc>
              <a:defRPr/>
            </a:pPr>
            <a:r>
              <a:rPr lang="zh-CN" altLang="en-US" sz="2000" b="1" dirty="0" smtClean="0">
                <a:solidFill>
                  <a:schemeClr val="accent5">
                    <a:lumMod val="10000"/>
                  </a:schemeClr>
                </a:solidFill>
                <a:latin typeface="黑体" panose="02010609060101010101" pitchFamily="49" charset="-122"/>
                <a:ea typeface="黑体" panose="02010609060101010101" pitchFamily="49" charset="-122"/>
              </a:rPr>
              <a:t>都是为了管理地方，巩固统治</a:t>
            </a:r>
            <a:endParaRPr lang="zh-CN" altLang="en-US" sz="2000" dirty="0">
              <a:solidFill>
                <a:schemeClr val="accent5">
                  <a:lumMod val="10000"/>
                </a:schemeClr>
              </a:solidFill>
              <a:latin typeface="黑体" panose="02010609060101010101" pitchFamily="49" charset="-122"/>
              <a:ea typeface="黑体" panose="02010609060101010101" pitchFamily="49" charset="-122"/>
            </a:endParaRPr>
          </a:p>
        </p:txBody>
      </p:sp>
      <p:sp>
        <p:nvSpPr>
          <p:cNvPr id="18" name="圆角矩形 17">
            <a:hlinkClick r:id="rId3" action="ppaction://hlinksldjump"/>
          </p:cNvPr>
          <p:cNvSpPr/>
          <p:nvPr/>
        </p:nvSpPr>
        <p:spPr>
          <a:xfrm>
            <a:off x="108298" y="117426"/>
            <a:ext cx="2160587" cy="550863"/>
          </a:xfrm>
          <a:prstGeom prst="roundRect">
            <a:avLst/>
          </a:prstGeom>
          <a:solidFill>
            <a:srgbClr val="E20000"/>
          </a:solidFill>
          <a:ln w="25400" cap="flat" cmpd="sng" algn="ctr">
            <a:noFill/>
            <a:prstDash val="solid"/>
          </a:ln>
          <a:effectLst/>
        </p:spPr>
        <p:txBody>
          <a:bodyPr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zh-CN" altLang="en-US" b="1" i="0" u="none" strike="noStrike" kern="0" cap="none" spc="0" normalizeH="0" baseline="0" noProof="0" dirty="0" smtClean="0">
                <a:ln>
                  <a:noFill/>
                </a:ln>
                <a:solidFill>
                  <a:srgbClr val="FFFFFF"/>
                </a:solidFill>
                <a:effectLst/>
                <a:uLnTx/>
                <a:uFillTx/>
                <a:latin typeface="幼圆" panose="02010509060101010101" pitchFamily="49" charset="-122"/>
                <a:ea typeface="幼圆" panose="02010509060101010101" pitchFamily="49" charset="-122"/>
                <a:cs typeface="+mn-cs"/>
              </a:rPr>
              <a:t>三、核心突破</a:t>
            </a:r>
            <a:endParaRPr kumimoji="0" lang="zh-CN" altLang="en-US" b="1" i="0" u="none" strike="noStrike" kern="0" cap="none" spc="0" normalizeH="0" baseline="0" noProof="0" dirty="0">
              <a:ln>
                <a:noFill/>
              </a:ln>
              <a:solidFill>
                <a:srgbClr val="FFFFFF"/>
              </a:solidFill>
              <a:effectLst/>
              <a:uLnTx/>
              <a:uFillTx/>
              <a:latin typeface="幼圆" panose="02010509060101010101" pitchFamily="49" charset="-122"/>
              <a:ea typeface="幼圆" panose="02010509060101010101" pitchFamily="49" charset="-122"/>
              <a:cs typeface="+mn-cs"/>
            </a:endParaRPr>
          </a:p>
        </p:txBody>
      </p:sp>
    </p:spTree>
    <p:extLst>
      <p:ext uri="{BB962C8B-B14F-4D97-AF65-F5344CB8AC3E}">
        <p14:creationId xmlns:p14="http://schemas.microsoft.com/office/powerpoint/2010/main" val="45732395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5637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36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36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36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636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636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636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6363"/>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6368"/>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6364"/>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6370"/>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63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60" grpId="0"/>
      <p:bldP spid="56361" grpId="0"/>
      <p:bldP spid="56362" grpId="0"/>
      <p:bldP spid="56363" grpId="0"/>
      <p:bldP spid="56364" grpId="0"/>
      <p:bldP spid="56365" grpId="0"/>
      <p:bldP spid="56366" grpId="0"/>
      <p:bldP spid="56367" grpId="0"/>
      <p:bldP spid="56368" grpId="0"/>
      <p:bldP spid="56370" grpId="0"/>
      <p:bldP spid="5637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a:hlinkClick r:id="rId2" action="ppaction://hlinksldjump"/>
          </p:cNvPr>
          <p:cNvSpPr/>
          <p:nvPr/>
        </p:nvSpPr>
        <p:spPr>
          <a:xfrm>
            <a:off x="108298" y="117426"/>
            <a:ext cx="2160587" cy="550863"/>
          </a:xfrm>
          <a:prstGeom prst="roundRect">
            <a:avLst/>
          </a:prstGeom>
          <a:solidFill>
            <a:srgbClr val="E20000"/>
          </a:solidFill>
          <a:ln w="25400" cap="flat" cmpd="sng" algn="ctr">
            <a:noFill/>
            <a:prstDash val="solid"/>
          </a:ln>
          <a:effectLst/>
        </p:spPr>
        <p:txBody>
          <a:bodyPr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zh-CN" altLang="en-US" b="1" i="0" u="none" strike="noStrike" kern="0" cap="none" spc="0" normalizeH="0" baseline="0" noProof="0" dirty="0" smtClean="0">
                <a:ln>
                  <a:noFill/>
                </a:ln>
                <a:solidFill>
                  <a:srgbClr val="FFFFFF"/>
                </a:solidFill>
                <a:effectLst/>
                <a:uLnTx/>
                <a:uFillTx/>
                <a:latin typeface="幼圆" panose="02010509060101010101" pitchFamily="49" charset="-122"/>
                <a:ea typeface="幼圆" panose="02010509060101010101" pitchFamily="49" charset="-122"/>
                <a:cs typeface="+mn-cs"/>
              </a:rPr>
              <a:t>三、核心突破</a:t>
            </a:r>
            <a:endParaRPr kumimoji="0" lang="zh-CN" altLang="en-US" b="1" i="0" u="none" strike="noStrike" kern="0" cap="none" spc="0" normalizeH="0" baseline="0" noProof="0" dirty="0">
              <a:ln>
                <a:noFill/>
              </a:ln>
              <a:solidFill>
                <a:srgbClr val="FFFFFF"/>
              </a:solidFill>
              <a:effectLst/>
              <a:uLnTx/>
              <a:uFillTx/>
              <a:latin typeface="幼圆" panose="02010509060101010101" pitchFamily="49" charset="-122"/>
              <a:ea typeface="幼圆" panose="02010509060101010101" pitchFamily="49" charset="-122"/>
              <a:cs typeface="+mn-cs"/>
            </a:endParaRPr>
          </a:p>
        </p:txBody>
      </p:sp>
      <p:sp>
        <p:nvSpPr>
          <p:cNvPr id="3" name="矩形 2"/>
          <p:cNvSpPr/>
          <p:nvPr/>
        </p:nvSpPr>
        <p:spPr>
          <a:xfrm>
            <a:off x="2484562" y="164233"/>
            <a:ext cx="6048672" cy="504056"/>
          </a:xfrm>
          <a:prstGeom prst="rect">
            <a:avLst/>
          </a:prstGeom>
          <a:noFill/>
          <a:ln>
            <a:solidFill>
              <a:schemeClr val="bg1"/>
            </a:solidFill>
          </a:ln>
          <a:effectLst>
            <a:outerShdw blurRad="63500" sx="102000" sy="102000" algn="ctr" rotWithShape="0">
              <a:prstClr val="black">
                <a:alpha val="40000"/>
              </a:prstClr>
            </a:outerShdw>
          </a:effectLst>
        </p:spPr>
        <p:style>
          <a:lnRef idx="1">
            <a:schemeClr val="accent3"/>
          </a:lnRef>
          <a:fillRef idx="3">
            <a:schemeClr val="accent3"/>
          </a:fillRef>
          <a:effectRef idx="2">
            <a:schemeClr val="accent3"/>
          </a:effectRef>
          <a:fontRef idx="minor">
            <a:schemeClr val="lt1"/>
          </a:fontRef>
        </p:style>
        <p:txBody>
          <a:bodyPr rtlCol="0" anchor="ctr"/>
          <a:lstStyle/>
          <a:p>
            <a:pPr algn="ctr">
              <a:lnSpc>
                <a:spcPct val="120000"/>
              </a:lnSpc>
              <a:spcAft>
                <a:spcPts val="0"/>
              </a:spcAft>
              <a:tabLst>
                <a:tab pos="1029335" algn="l"/>
                <a:tab pos="1850390" algn="l"/>
                <a:tab pos="2538095" algn="l"/>
                <a:tab pos="3221990" algn="l"/>
              </a:tabLst>
            </a:pPr>
            <a:r>
              <a:rPr lang="zh-CN" altLang="en-US" b="1" kern="100" dirty="0" smtClean="0">
                <a:solidFill>
                  <a:srgbClr val="0000FF"/>
                </a:solidFill>
                <a:latin typeface="Times New Roman"/>
                <a:ea typeface="微软雅黑" pitchFamily="34" charset="-122"/>
                <a:cs typeface="Times New Roman"/>
              </a:rPr>
              <a:t>考点二　</a:t>
            </a:r>
            <a:r>
              <a:rPr lang="zh-CN" altLang="en-US" b="1"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秦朝专制主义中央集权制度的特点</a:t>
            </a:r>
            <a:endParaRPr lang="zh-CN" altLang="zh-CN" b="1"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endParaRPr>
          </a:p>
        </p:txBody>
      </p:sp>
      <p:pic>
        <p:nvPicPr>
          <p:cNvPr id="4" name="X11.eps" descr="id:2147489502;FounderCES"/>
          <p:cNvPicPr/>
          <p:nvPr/>
        </p:nvPicPr>
        <p:blipFill>
          <a:blip r:embed="rId3"/>
          <a:stretch>
            <a:fillRect/>
          </a:stretch>
        </p:blipFill>
        <p:spPr>
          <a:xfrm>
            <a:off x="1692474" y="2061642"/>
            <a:ext cx="5832648" cy="2479457"/>
          </a:xfrm>
          <a:prstGeom prst="rect">
            <a:avLst/>
          </a:prstGeom>
        </p:spPr>
      </p:pic>
      <p:sp>
        <p:nvSpPr>
          <p:cNvPr id="5" name="矩形 4"/>
          <p:cNvSpPr>
            <a:spLocks noChangeAspect="1"/>
          </p:cNvSpPr>
          <p:nvPr/>
        </p:nvSpPr>
        <p:spPr>
          <a:xfrm>
            <a:off x="508000" y="1701069"/>
            <a:ext cx="8313266" cy="4081117"/>
          </a:xfrm>
          <a:prstGeom prst="rect">
            <a:avLst/>
          </a:prstGeom>
          <a:solidFill>
            <a:schemeClr val="bg1"/>
          </a:solidFill>
        </p:spPr>
        <p:txBody>
          <a:bodyPr wrap="square">
            <a:spAutoFit/>
          </a:bodyPr>
          <a:lstStyle/>
          <a:p>
            <a:pPr indent="266700">
              <a:lnSpc>
                <a:spcPct val="120000"/>
              </a:lnSpc>
              <a:spcAft>
                <a:spcPts val="0"/>
              </a:spcAft>
              <a:tabLst>
                <a:tab pos="1029335" algn="l"/>
                <a:tab pos="1850390" algn="l"/>
                <a:tab pos="2538095" algn="l"/>
                <a:tab pos="3221990" algn="l"/>
              </a:tabLst>
            </a:pPr>
            <a:r>
              <a:rPr lang="zh-CN" altLang="zh-CN" b="1" dirty="0">
                <a:solidFill>
                  <a:srgbClr val="000000"/>
                </a:solidFill>
                <a:latin typeface="Arial" panose="020B0604020202020204" pitchFamily="34" charset="0"/>
                <a:ea typeface="黑体" panose="02010609060101010101" pitchFamily="49" charset="-122"/>
                <a:cs typeface="Times New Roman" panose="02020603050405020304" pitchFamily="18" charset="0"/>
              </a:rPr>
              <a:t>一、秦朝专制主义中央集权制度的特点</a:t>
            </a:r>
            <a:endParaRPr lang="zh-CN" altLang="zh-CN" b="1" dirty="0">
              <a:solidFill>
                <a:srgbClr val="000000"/>
              </a:solidFill>
              <a:latin typeface="NEU-BZ-S92"/>
              <a:ea typeface="方正书宋_GBK" panose="03000509000000000000" pitchFamily="65" charset="-122"/>
              <a:cs typeface="Times New Roman" panose="02020603050405020304" pitchFamily="18" charset="0"/>
            </a:endParaRPr>
          </a:p>
          <a:p>
            <a:pPr indent="267970">
              <a:lnSpc>
                <a:spcPct val="120000"/>
              </a:lnSpc>
              <a:spcAft>
                <a:spcPts val="0"/>
              </a:spcAft>
              <a:tabLst>
                <a:tab pos="1029335" algn="l"/>
                <a:tab pos="1850390" algn="l"/>
                <a:tab pos="2538095" algn="l"/>
                <a:tab pos="3221990" algn="l"/>
              </a:tabLst>
            </a:pPr>
            <a:r>
              <a:rPr lang="en-US" altLang="zh-CN" b="1" dirty="0">
                <a:solidFill>
                  <a:srgbClr val="FF0000"/>
                </a:solidFill>
                <a:latin typeface="Times New Roman" panose="02020603050405020304" pitchFamily="18" charset="0"/>
                <a:cs typeface="Times New Roman" panose="02020603050405020304" pitchFamily="18" charset="0"/>
              </a:rPr>
              <a:t>1.</a:t>
            </a:r>
            <a:r>
              <a:rPr lang="zh-CN" altLang="zh-CN" b="1" dirty="0">
                <a:solidFill>
                  <a:srgbClr val="FF0000"/>
                </a:solidFill>
                <a:latin typeface="Arial" panose="020B0604020202020204" pitchFamily="34" charset="0"/>
                <a:ea typeface="黑体" panose="02010609060101010101" pitchFamily="49" charset="-122"/>
                <a:cs typeface="Times New Roman" panose="02020603050405020304" pitchFamily="18" charset="0"/>
              </a:rPr>
              <a:t>官僚政治</a:t>
            </a:r>
            <a:r>
              <a:rPr lang="en-US" altLang="zh-CN" b="1" dirty="0">
                <a:solidFill>
                  <a:srgbClr val="FF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中央和地方的主要官员都由皇帝直接任免</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不能世袭</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官僚政治逐步取代贵族政治。</a:t>
            </a:r>
            <a:endParaRPr lang="zh-CN" altLang="zh-CN" b="1" dirty="0">
              <a:solidFill>
                <a:srgbClr val="000000"/>
              </a:solidFill>
              <a:latin typeface="NEU-BZ-S92"/>
              <a:ea typeface="方正书宋_GBK" panose="03000509000000000000" pitchFamily="65" charset="-122"/>
              <a:cs typeface="Times New Roman" panose="02020603050405020304" pitchFamily="18" charset="0"/>
            </a:endParaRPr>
          </a:p>
          <a:p>
            <a:pPr indent="267970">
              <a:lnSpc>
                <a:spcPct val="120000"/>
              </a:lnSpc>
              <a:spcAft>
                <a:spcPts val="0"/>
              </a:spcAft>
              <a:tabLst>
                <a:tab pos="1029335" algn="l"/>
                <a:tab pos="1850390" algn="l"/>
                <a:tab pos="2538095" algn="l"/>
                <a:tab pos="3221990" algn="l"/>
              </a:tabLst>
            </a:pPr>
            <a:r>
              <a:rPr lang="en-US" altLang="zh-CN" b="1" dirty="0">
                <a:solidFill>
                  <a:srgbClr val="FF0000"/>
                </a:solidFill>
                <a:latin typeface="Times New Roman" panose="02020603050405020304" pitchFamily="18" charset="0"/>
                <a:cs typeface="Times New Roman" panose="02020603050405020304" pitchFamily="18" charset="0"/>
              </a:rPr>
              <a:t>2.</a:t>
            </a:r>
            <a:r>
              <a:rPr lang="zh-CN" altLang="zh-CN" b="1" dirty="0">
                <a:solidFill>
                  <a:srgbClr val="FF0000"/>
                </a:solidFill>
                <a:latin typeface="Arial" panose="020B0604020202020204" pitchFamily="34" charset="0"/>
                <a:ea typeface="黑体" panose="02010609060101010101" pitchFamily="49" charset="-122"/>
                <a:cs typeface="Times New Roman" panose="02020603050405020304" pitchFamily="18" charset="0"/>
              </a:rPr>
              <a:t>皇权独尊</a:t>
            </a:r>
            <a:r>
              <a:rPr lang="en-US" altLang="zh-CN" b="1" dirty="0">
                <a:solidFill>
                  <a:srgbClr val="FF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皇权至高无上</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帝位终身和皇位世袭</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家国同治</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皇帝称号和使用的物品都具有专一性。</a:t>
            </a:r>
            <a:endParaRPr lang="zh-CN" altLang="zh-CN" b="1" dirty="0">
              <a:solidFill>
                <a:srgbClr val="000000"/>
              </a:solidFill>
              <a:latin typeface="NEU-BZ-S92"/>
              <a:ea typeface="方正书宋_GBK" panose="03000509000000000000" pitchFamily="65" charset="-122"/>
              <a:cs typeface="Times New Roman" panose="02020603050405020304" pitchFamily="18" charset="0"/>
            </a:endParaRPr>
          </a:p>
          <a:p>
            <a:pPr indent="267970">
              <a:lnSpc>
                <a:spcPct val="120000"/>
              </a:lnSpc>
              <a:spcAft>
                <a:spcPts val="0"/>
              </a:spcAft>
              <a:tabLst>
                <a:tab pos="1029335" algn="l"/>
                <a:tab pos="1850390" algn="l"/>
                <a:tab pos="2538095" algn="l"/>
                <a:tab pos="3221990" algn="l"/>
              </a:tabLst>
            </a:pPr>
            <a:r>
              <a:rPr lang="en-US" altLang="zh-CN" b="1" dirty="0">
                <a:solidFill>
                  <a:srgbClr val="FF0000"/>
                </a:solidFill>
                <a:latin typeface="Times New Roman" panose="02020603050405020304" pitchFamily="18" charset="0"/>
                <a:cs typeface="Times New Roman" panose="02020603050405020304" pitchFamily="18" charset="0"/>
              </a:rPr>
              <a:t>3.</a:t>
            </a:r>
            <a:r>
              <a:rPr lang="zh-CN" altLang="zh-CN" b="1" dirty="0">
                <a:solidFill>
                  <a:srgbClr val="FF0000"/>
                </a:solidFill>
                <a:latin typeface="Arial" panose="020B0604020202020204" pitchFamily="34" charset="0"/>
                <a:ea typeface="黑体" panose="02010609060101010101" pitchFamily="49" charset="-122"/>
                <a:cs typeface="Times New Roman" panose="02020603050405020304" pitchFamily="18" charset="0"/>
              </a:rPr>
              <a:t>高度集权</a:t>
            </a:r>
            <a:r>
              <a:rPr lang="en-US" altLang="zh-CN" b="1" dirty="0">
                <a:solidFill>
                  <a:srgbClr val="FF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地方绝对服从中央</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中央官员以皇帝为中心</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各司其职、相互牵制</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最后集权于皇帝。</a:t>
            </a:r>
            <a:endParaRPr lang="zh-CN" altLang="zh-CN" b="1" dirty="0">
              <a:solidFill>
                <a:srgbClr val="000000"/>
              </a:solidFill>
              <a:latin typeface="NEU-BZ-S92"/>
              <a:ea typeface="方正书宋_GBK" panose="03000509000000000000" pitchFamily="65" charset="-122"/>
              <a:cs typeface="Times New Roman" panose="02020603050405020304" pitchFamily="18" charset="0"/>
            </a:endParaRPr>
          </a:p>
          <a:p>
            <a:pPr indent="267970">
              <a:lnSpc>
                <a:spcPct val="120000"/>
              </a:lnSpc>
              <a:spcAft>
                <a:spcPts val="0"/>
              </a:spcAft>
              <a:tabLst>
                <a:tab pos="1029335" algn="l"/>
                <a:tab pos="1850390" algn="l"/>
                <a:tab pos="2538095" algn="l"/>
                <a:tab pos="3221990" algn="l"/>
              </a:tabLst>
            </a:pPr>
            <a:r>
              <a:rPr lang="en-US" altLang="zh-CN" b="1" dirty="0">
                <a:solidFill>
                  <a:srgbClr val="FF0000"/>
                </a:solidFill>
                <a:latin typeface="Times New Roman" panose="02020603050405020304" pitchFamily="18" charset="0"/>
                <a:cs typeface="Times New Roman" panose="02020603050405020304" pitchFamily="18" charset="0"/>
              </a:rPr>
              <a:t>4.</a:t>
            </a:r>
            <a:r>
              <a:rPr lang="zh-CN" altLang="zh-CN" b="1" dirty="0">
                <a:solidFill>
                  <a:srgbClr val="FF0000"/>
                </a:solidFill>
                <a:latin typeface="Arial" panose="020B0604020202020204" pitchFamily="34" charset="0"/>
                <a:ea typeface="黑体" panose="02010609060101010101" pitchFamily="49" charset="-122"/>
                <a:cs typeface="Times New Roman" panose="02020603050405020304" pitchFamily="18" charset="0"/>
              </a:rPr>
              <a:t>两对矛盾</a:t>
            </a:r>
            <a:r>
              <a:rPr lang="en-US" altLang="zh-CN" b="1" dirty="0">
                <a:solidFill>
                  <a:srgbClr val="FF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一是中央内部矛盾</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主要表现为皇权与相权之间的矛盾</a:t>
            </a:r>
            <a:r>
              <a:rPr lang="en-US" altLang="zh-CN" b="1" dirty="0">
                <a:solidFill>
                  <a:srgbClr val="000000"/>
                </a:solidFill>
                <a:latin typeface="Times New Roman" panose="02020603050405020304" pitchFamily="18" charset="0"/>
                <a:cs typeface="Times New Roman" panose="02020603050405020304" pitchFamily="18" charset="0"/>
              </a:rPr>
              <a:t>;</a:t>
            </a:r>
            <a:r>
              <a:rPr lang="zh-CN" altLang="zh-CN" b="1" dirty="0">
                <a:solidFill>
                  <a:srgbClr val="000000"/>
                </a:solidFill>
                <a:latin typeface="Times New Roman" panose="02020603050405020304" pitchFamily="18" charset="0"/>
                <a:cs typeface="Times New Roman" panose="02020603050405020304" pitchFamily="18" charset="0"/>
              </a:rPr>
              <a:t>二是中央集权与地方分权之间的矛盾。</a:t>
            </a:r>
            <a:endParaRPr lang="zh-CN" altLang="zh-CN" b="1" dirty="0">
              <a:solidFill>
                <a:srgbClr val="000000"/>
              </a:solidFill>
              <a:effectLst/>
              <a:latin typeface="NEU-BZ-S92"/>
              <a:ea typeface="方正书宋_GBK" panose="03000509000000000000" pitchFamily="65" charset="-122"/>
              <a:cs typeface="Times New Roman" panose="02020603050405020304" pitchFamily="18" charset="0"/>
            </a:endParaRPr>
          </a:p>
        </p:txBody>
      </p:sp>
    </p:spTree>
    <p:extLst>
      <p:ext uri="{BB962C8B-B14F-4D97-AF65-F5344CB8AC3E}">
        <p14:creationId xmlns:p14="http://schemas.microsoft.com/office/powerpoint/2010/main" val="99288032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6330" y="1125538"/>
            <a:ext cx="8424936" cy="4524315"/>
          </a:xfrm>
          <a:prstGeom prst="rect">
            <a:avLst/>
          </a:prstGeom>
        </p:spPr>
        <p:txBody>
          <a:bodyPr wrap="square">
            <a:spAutoFit/>
          </a:bodyPr>
          <a:lstStyle/>
          <a:p>
            <a:pPr algn="just">
              <a:lnSpc>
                <a:spcPct val="150000"/>
              </a:lnSpc>
              <a:spcAft>
                <a:spcPts val="0"/>
              </a:spcAft>
              <a:tabLst>
                <a:tab pos="2610485" algn="l"/>
              </a:tabLst>
            </a:pPr>
            <a:r>
              <a:rPr lang="en-US" altLang="zh-CN" b="1" kern="100" dirty="0" smtClean="0">
                <a:solidFill>
                  <a:srgbClr val="FF0000"/>
                </a:solidFill>
                <a:latin typeface="黑体" panose="02010609060101010101" pitchFamily="49" charset="-122"/>
                <a:ea typeface="黑体" panose="02010609060101010101" pitchFamily="49" charset="-122"/>
                <a:cs typeface="Courier New"/>
              </a:rPr>
              <a:t>1.(2014</a:t>
            </a:r>
            <a:r>
              <a:rPr lang="en-US" altLang="zh-CN" b="1" kern="100" dirty="0">
                <a:solidFill>
                  <a:srgbClr val="FF0000"/>
                </a:solidFill>
                <a:latin typeface="黑体" panose="02010609060101010101" pitchFamily="49" charset="-122"/>
                <a:ea typeface="黑体" panose="02010609060101010101" pitchFamily="49" charset="-122"/>
                <a:cs typeface="Courier New"/>
              </a:rPr>
              <a:t>·</a:t>
            </a:r>
            <a:r>
              <a:rPr lang="zh-CN" altLang="zh-CN" b="1" kern="100" dirty="0">
                <a:solidFill>
                  <a:srgbClr val="FF0000"/>
                </a:solidFill>
                <a:latin typeface="黑体" panose="02010609060101010101" pitchFamily="49" charset="-122"/>
                <a:ea typeface="黑体" panose="02010609060101010101" pitchFamily="49" charset="-122"/>
                <a:cs typeface="Times New Roman"/>
              </a:rPr>
              <a:t>天津文综，</a:t>
            </a:r>
            <a:r>
              <a:rPr lang="en-US" altLang="zh-CN" b="1" kern="100" dirty="0">
                <a:solidFill>
                  <a:srgbClr val="FF0000"/>
                </a:solidFill>
                <a:latin typeface="黑体" panose="02010609060101010101" pitchFamily="49" charset="-122"/>
                <a:ea typeface="黑体" panose="02010609060101010101" pitchFamily="49" charset="-122"/>
                <a:cs typeface="Courier New"/>
              </a:rPr>
              <a:t>1)</a:t>
            </a:r>
            <a:r>
              <a:rPr lang="zh-CN" altLang="zh-CN" b="1" kern="100" dirty="0">
                <a:latin typeface="黑体" panose="02010609060101010101" pitchFamily="49" charset="-122"/>
                <a:ea typeface="黑体" panose="02010609060101010101" pitchFamily="49" charset="-122"/>
                <a:cs typeface="Times New Roman"/>
              </a:rPr>
              <a:t>从秦至清的两千多年中，许多皇帝或由于年幼庸弱，或由于当时的形势和力量对比的变化，因而受制于母后、外戚、宦官、权臣、地方割据势力等，导致权力的萎缩或丧失。这种现象实质上是</a:t>
            </a:r>
            <a:endParaRPr lang="en-US" altLang="zh-CN" b="1" kern="100" dirty="0">
              <a:latin typeface="黑体" panose="02010609060101010101" pitchFamily="49" charset="-122"/>
              <a:ea typeface="黑体" panose="02010609060101010101" pitchFamily="49" charset="-122"/>
              <a:cs typeface="Times New Roman"/>
            </a:endParaRPr>
          </a:p>
          <a:p>
            <a:pPr algn="just">
              <a:lnSpc>
                <a:spcPct val="150000"/>
              </a:lnSpc>
              <a:spcAft>
                <a:spcPts val="0"/>
              </a:spcAft>
              <a:tabLst>
                <a:tab pos="2610485" algn="l"/>
              </a:tabLst>
            </a:pPr>
            <a:r>
              <a:rPr lang="en-US" altLang="zh-CN" b="1" kern="100" dirty="0">
                <a:latin typeface="黑体" panose="02010609060101010101" pitchFamily="49" charset="-122"/>
                <a:ea typeface="黑体" panose="02010609060101010101" pitchFamily="49" charset="-122"/>
                <a:cs typeface="Courier New"/>
              </a:rPr>
              <a:t>A.</a:t>
            </a:r>
            <a:r>
              <a:rPr lang="zh-CN" altLang="zh-CN" b="1" kern="100" dirty="0">
                <a:latin typeface="黑体" panose="02010609060101010101" pitchFamily="49" charset="-122"/>
                <a:ea typeface="黑体" panose="02010609060101010101" pitchFamily="49" charset="-122"/>
                <a:cs typeface="Times New Roman"/>
              </a:rPr>
              <a:t>君主专制被颠覆</a:t>
            </a:r>
            <a:endParaRPr lang="zh-CN" altLang="zh-CN" b="1" kern="100" dirty="0">
              <a:latin typeface="黑体" panose="02010609060101010101" pitchFamily="49" charset="-122"/>
              <a:ea typeface="黑体" panose="02010609060101010101" pitchFamily="49" charset="-122"/>
              <a:cs typeface="Courier New"/>
            </a:endParaRPr>
          </a:p>
          <a:p>
            <a:pPr algn="just">
              <a:lnSpc>
                <a:spcPct val="150000"/>
              </a:lnSpc>
              <a:spcAft>
                <a:spcPts val="0"/>
              </a:spcAft>
              <a:tabLst>
                <a:tab pos="2610485" algn="l"/>
              </a:tabLst>
            </a:pPr>
            <a:r>
              <a:rPr lang="en-US" altLang="zh-CN" b="1" kern="100" dirty="0">
                <a:latin typeface="黑体" panose="02010609060101010101" pitchFamily="49" charset="-122"/>
                <a:ea typeface="黑体" panose="02010609060101010101" pitchFamily="49" charset="-122"/>
                <a:cs typeface="Courier New"/>
              </a:rPr>
              <a:t>B.</a:t>
            </a:r>
            <a:r>
              <a:rPr lang="zh-CN" altLang="zh-CN" b="1" kern="100" dirty="0">
                <a:latin typeface="黑体" panose="02010609060101010101" pitchFamily="49" charset="-122"/>
                <a:ea typeface="黑体" panose="02010609060101010101" pitchFamily="49" charset="-122"/>
                <a:cs typeface="Times New Roman"/>
              </a:rPr>
              <a:t>中央集权体制遭到破坏</a:t>
            </a:r>
            <a:endParaRPr lang="zh-CN" altLang="zh-CN" b="1" kern="100" dirty="0">
              <a:latin typeface="黑体" panose="02010609060101010101" pitchFamily="49" charset="-122"/>
              <a:ea typeface="黑体" panose="02010609060101010101" pitchFamily="49" charset="-122"/>
              <a:cs typeface="Courier New"/>
            </a:endParaRPr>
          </a:p>
          <a:p>
            <a:pPr algn="just">
              <a:lnSpc>
                <a:spcPct val="150000"/>
              </a:lnSpc>
              <a:spcAft>
                <a:spcPts val="0"/>
              </a:spcAft>
              <a:tabLst>
                <a:tab pos="2610485" algn="l"/>
              </a:tabLst>
            </a:pPr>
            <a:r>
              <a:rPr lang="en-US" altLang="zh-CN" b="1" kern="100" dirty="0">
                <a:latin typeface="黑体" panose="02010609060101010101" pitchFamily="49" charset="-122"/>
                <a:ea typeface="黑体" panose="02010609060101010101" pitchFamily="49" charset="-122"/>
                <a:cs typeface="Courier New"/>
              </a:rPr>
              <a:t>C.</a:t>
            </a:r>
            <a:r>
              <a:rPr lang="zh-CN" altLang="zh-CN" b="1" kern="100" dirty="0">
                <a:latin typeface="黑体" panose="02010609060101010101" pitchFamily="49" charset="-122"/>
                <a:ea typeface="黑体" panose="02010609060101010101" pitchFamily="49" charset="-122"/>
                <a:cs typeface="Times New Roman"/>
              </a:rPr>
              <a:t>君权至上的后果</a:t>
            </a:r>
            <a:endParaRPr lang="zh-CN" altLang="zh-CN" b="1" kern="100" dirty="0">
              <a:latin typeface="黑体" panose="02010609060101010101" pitchFamily="49" charset="-122"/>
              <a:ea typeface="黑体" panose="02010609060101010101" pitchFamily="49" charset="-122"/>
              <a:cs typeface="Courier New"/>
            </a:endParaRPr>
          </a:p>
          <a:p>
            <a:pPr algn="just">
              <a:lnSpc>
                <a:spcPct val="150000"/>
              </a:lnSpc>
              <a:spcAft>
                <a:spcPts val="0"/>
              </a:spcAft>
              <a:tabLst>
                <a:tab pos="2610485" algn="l"/>
              </a:tabLst>
            </a:pPr>
            <a:r>
              <a:rPr lang="en-US" altLang="zh-CN" b="1" kern="100" dirty="0">
                <a:latin typeface="黑体" panose="02010609060101010101" pitchFamily="49" charset="-122"/>
                <a:ea typeface="黑体" panose="02010609060101010101" pitchFamily="49" charset="-122"/>
                <a:cs typeface="Courier New"/>
              </a:rPr>
              <a:t>D.</a:t>
            </a:r>
            <a:r>
              <a:rPr lang="zh-CN" altLang="zh-CN" b="1" kern="100" dirty="0">
                <a:latin typeface="黑体" panose="02010609060101010101" pitchFamily="49" charset="-122"/>
                <a:ea typeface="黑体" panose="02010609060101010101" pitchFamily="49" charset="-122"/>
                <a:cs typeface="Times New Roman"/>
              </a:rPr>
              <a:t>君主权力受到制约</a:t>
            </a:r>
            <a:endParaRPr lang="zh-CN" altLang="zh-CN" b="1" kern="100" dirty="0">
              <a:latin typeface="黑体" panose="02010609060101010101" pitchFamily="49" charset="-122"/>
              <a:ea typeface="黑体" panose="02010609060101010101" pitchFamily="49" charset="-122"/>
              <a:cs typeface="Courier New"/>
            </a:endParaRPr>
          </a:p>
        </p:txBody>
      </p:sp>
      <p:sp>
        <p:nvSpPr>
          <p:cNvPr id="3" name="圆角矩形 2">
            <a:hlinkClick r:id="rId2" action="ppaction://hlinksldjump"/>
          </p:cNvPr>
          <p:cNvSpPr/>
          <p:nvPr/>
        </p:nvSpPr>
        <p:spPr>
          <a:xfrm>
            <a:off x="108298" y="117426"/>
            <a:ext cx="2160587" cy="550863"/>
          </a:xfrm>
          <a:prstGeom prst="roundRect">
            <a:avLst/>
          </a:prstGeom>
          <a:solidFill>
            <a:srgbClr val="E20000"/>
          </a:solidFill>
          <a:ln w="25400" cap="flat" cmpd="sng" algn="ctr">
            <a:noFill/>
            <a:prstDash val="solid"/>
          </a:ln>
          <a:effectLst/>
        </p:spPr>
        <p:txBody>
          <a:bodyPr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zh-CN" altLang="en-US" b="1" i="0" u="none" strike="noStrike" kern="0" cap="none" spc="0" normalizeH="0" baseline="0" noProof="0" dirty="0" smtClean="0">
                <a:ln>
                  <a:noFill/>
                </a:ln>
                <a:solidFill>
                  <a:srgbClr val="FFFFFF"/>
                </a:solidFill>
                <a:effectLst/>
                <a:uLnTx/>
                <a:uFillTx/>
                <a:latin typeface="幼圆" panose="02010509060101010101" pitchFamily="49" charset="-122"/>
                <a:ea typeface="幼圆" panose="02010509060101010101" pitchFamily="49" charset="-122"/>
                <a:cs typeface="+mn-cs"/>
              </a:rPr>
              <a:t>四、真题演练</a:t>
            </a:r>
            <a:endParaRPr kumimoji="0" lang="zh-CN" altLang="en-US" b="1" i="0" u="none" strike="noStrike" kern="0" cap="none" spc="0" normalizeH="0" baseline="0" noProof="0" dirty="0">
              <a:ln>
                <a:noFill/>
              </a:ln>
              <a:solidFill>
                <a:srgbClr val="FFFFFF"/>
              </a:solidFill>
              <a:effectLst/>
              <a:uLnTx/>
              <a:uFillTx/>
              <a:latin typeface="幼圆" panose="02010509060101010101" pitchFamily="49" charset="-122"/>
              <a:ea typeface="幼圆" panose="02010509060101010101" pitchFamily="49" charset="-122"/>
              <a:cs typeface="+mn-cs"/>
            </a:endParaRPr>
          </a:p>
        </p:txBody>
      </p:sp>
      <p:sp>
        <p:nvSpPr>
          <p:cNvPr id="4" name="TextBox 6"/>
          <p:cNvSpPr txBox="1"/>
          <p:nvPr/>
        </p:nvSpPr>
        <p:spPr>
          <a:xfrm>
            <a:off x="252314" y="4437906"/>
            <a:ext cx="612068" cy="784830"/>
          </a:xfrm>
          <a:prstGeom prst="rect">
            <a:avLst/>
          </a:prstGeom>
          <a:noFill/>
        </p:spPr>
        <p:txBody>
          <a:bodyPr wrap="square" rtlCol="0">
            <a:spAutoFit/>
          </a:bodyPr>
          <a:lstStyle/>
          <a:p>
            <a:r>
              <a:rPr lang="zh-CN" altLang="en-US" sz="4500" b="1" dirty="0">
                <a:solidFill>
                  <a:srgbClr val="C00000"/>
                </a:solidFill>
                <a:latin typeface="华文细黑" pitchFamily="2" charset="-122"/>
                <a:ea typeface="华文细黑" pitchFamily="2" charset="-122"/>
              </a:rPr>
              <a:t>√</a:t>
            </a:r>
          </a:p>
        </p:txBody>
      </p:sp>
      <p:sp>
        <p:nvSpPr>
          <p:cNvPr id="5" name="矩形 4"/>
          <p:cNvSpPr/>
          <p:nvPr/>
        </p:nvSpPr>
        <p:spPr>
          <a:xfrm>
            <a:off x="3896233" y="3387695"/>
            <a:ext cx="5069049" cy="3354740"/>
          </a:xfrm>
          <a:prstGeom prst="rect">
            <a:avLst/>
          </a:prstGeom>
          <a:solidFill>
            <a:schemeClr val="bg1"/>
          </a:solidFill>
          <a:ln w="28575">
            <a:solidFill>
              <a:srgbClr val="FF0000"/>
            </a:solidFill>
            <a:prstDash val="sysDash"/>
          </a:ln>
        </p:spPr>
        <p:txBody>
          <a:bodyPr wrap="square" lIns="121898" tIns="60948" rIns="121898" bIns="60948">
            <a:spAutoFit/>
          </a:bodyPr>
          <a:lstStyle/>
          <a:p>
            <a:pPr algn="just">
              <a:lnSpc>
                <a:spcPct val="150000"/>
              </a:lnSpc>
              <a:spcAft>
                <a:spcPts val="0"/>
              </a:spcAft>
              <a:tabLst>
                <a:tab pos="2610485" algn="l"/>
              </a:tabLst>
            </a:pPr>
            <a:r>
              <a:rPr lang="zh-CN" altLang="zh-CN" sz="2000" b="1" kern="100" dirty="0">
                <a:solidFill>
                  <a:srgbClr val="FF0000"/>
                </a:solidFill>
                <a:latin typeface="Times New Roman"/>
                <a:ea typeface="华文细黑"/>
                <a:cs typeface="Times New Roman"/>
              </a:rPr>
              <a:t>解析　</a:t>
            </a:r>
            <a:r>
              <a:rPr lang="zh-CN" altLang="zh-CN" sz="2000" b="1" kern="100" dirty="0">
                <a:latin typeface="Times New Roman"/>
                <a:ea typeface="华文细黑"/>
                <a:cs typeface="Times New Roman"/>
              </a:rPr>
              <a:t>自秦汉以来，中国形成了专制主义中央集权制度，在这一制度下的皇帝制度，君权至高无上、君位独尊、不可僭越。君主为防止大臣擅权往往又重用身边的人，一旦君主昏庸或年幼，易造成大权旁落，出现外戚干政、宦官专权、权臣弄权等现象，故应选</a:t>
            </a:r>
            <a:r>
              <a:rPr lang="en-US" altLang="zh-CN" sz="2000" b="1" kern="100" dirty="0">
                <a:latin typeface="Times New Roman"/>
                <a:ea typeface="华文细黑"/>
              </a:rPr>
              <a:t>C</a:t>
            </a:r>
            <a:r>
              <a:rPr lang="zh-CN" altLang="zh-CN" sz="2000" b="1" kern="100" dirty="0">
                <a:latin typeface="Times New Roman"/>
                <a:ea typeface="华文细黑"/>
                <a:cs typeface="Times New Roman"/>
              </a:rPr>
              <a:t>。</a:t>
            </a:r>
            <a:endParaRPr lang="zh-CN" altLang="zh-CN" sz="900" b="1" kern="100" dirty="0">
              <a:effectLst/>
              <a:latin typeface="宋体"/>
              <a:cs typeface="Courier New"/>
            </a:endParaRPr>
          </a:p>
        </p:txBody>
      </p:sp>
    </p:spTree>
    <p:extLst>
      <p:ext uri="{BB962C8B-B14F-4D97-AF65-F5344CB8AC3E}">
        <p14:creationId xmlns:p14="http://schemas.microsoft.com/office/powerpoint/2010/main" val="5545171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5"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4018</TotalTime>
  <Words>847</Words>
  <Application>Microsoft Office PowerPoint</Application>
  <PresentationFormat>自定义</PresentationFormat>
  <Paragraphs>142</Paragraphs>
  <Slides>11</Slides>
  <Notes>2</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11</vt:i4>
      </vt:variant>
    </vt:vector>
  </HeadingPairs>
  <TitlesOfParts>
    <vt:vector size="26" baseType="lpstr">
      <vt:lpstr>NEU-BZ-S92</vt:lpstr>
      <vt:lpstr>方正书宋_GBK</vt:lpstr>
      <vt:lpstr>黑体</vt:lpstr>
      <vt:lpstr>华文细黑</vt:lpstr>
      <vt:lpstr>楷体</vt:lpstr>
      <vt:lpstr>宋体</vt:lpstr>
      <vt:lpstr>微软雅黑</vt:lpstr>
      <vt:lpstr>文鼎中行书简</vt:lpstr>
      <vt:lpstr>幼圆</vt:lpstr>
      <vt:lpstr>Arial</vt:lpstr>
      <vt:lpstr>Calibri</vt:lpstr>
      <vt:lpstr>Courier New</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月 成</cp:lastModifiedBy>
  <cp:revision>796</cp:revision>
  <dcterms:modified xsi:type="dcterms:W3CDTF">2018-04-15T01:49:08Z</dcterms:modified>
</cp:coreProperties>
</file>